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16"/>
  </p:notesMasterIdLst>
  <p:sldIdLst>
    <p:sldId id="259" r:id="rId2"/>
    <p:sldId id="265" r:id="rId3"/>
    <p:sldId id="290" r:id="rId4"/>
    <p:sldId id="263" r:id="rId5"/>
    <p:sldId id="273" r:id="rId6"/>
    <p:sldId id="268" r:id="rId7"/>
    <p:sldId id="288" r:id="rId8"/>
    <p:sldId id="278" r:id="rId9"/>
    <p:sldId id="289" r:id="rId10"/>
    <p:sldId id="286" r:id="rId11"/>
    <p:sldId id="267" r:id="rId12"/>
    <p:sldId id="277" r:id="rId13"/>
    <p:sldId id="269" r:id="rId14"/>
    <p:sldId id="291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922"/>
    <p:restoredTop sz="94671"/>
  </p:normalViewPr>
  <p:slideViewPr>
    <p:cSldViewPr snapToGrid="0">
      <p:cViewPr varScale="1">
        <p:scale>
          <a:sx n="91" d="100"/>
          <a:sy n="91" d="100"/>
        </p:scale>
        <p:origin x="10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3" d="100"/>
          <a:sy n="73" d="100"/>
        </p:scale>
        <p:origin x="35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82AFD-3909-084B-9039-D8AF32A51F5B}" type="datetimeFigureOut">
              <a:rPr lang="de-DE" smtClean="0"/>
              <a:t>18.04.24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E0039E-080B-8F4C-89DE-19B9194532F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19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B161649A-0F48-C512-E344-2AEB2F1CF3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8005" y="6472929"/>
            <a:ext cx="515479" cy="29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00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071ABCB-C306-49F0-8D5D-0B890583C1CE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4A67F94-2250-4B3A-8424-1BC0A0BCB3FF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FB942D8-95BE-4CFD-BFCC-26209EC192CE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DF6499A-D398-4CBC-AA22-4277539430FC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D91493C-6480-4A3F-8836-1727CBA3C849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546BFEE-D3D9-4B18-BA88-49F7C7D26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8186" y="959587"/>
            <a:ext cx="9076329" cy="106427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A5BD3-1A63-4F94-ADFA-5CA2A414DE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148186" y="2248257"/>
            <a:ext cx="9076329" cy="365015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1888E-6FA1-446E-A77C-7D26923F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33313F-58CA-4397-A3B4-71B068D1E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CC6AB3-89E2-4B6A-A5F3-3FB781C1A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8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7BC2869-B8E0-44C7-801E-BA0C2C1B5E82}"/>
              </a:ext>
            </a:extLst>
          </p:cNvPr>
          <p:cNvGrpSpPr/>
          <p:nvPr/>
        </p:nvGrpSpPr>
        <p:grpSpPr>
          <a:xfrm rot="10800000">
            <a:off x="0" y="1827078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A7CEB8F-94FA-4A87-AA80-066173AA5C5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4F9817E-A26F-4D7B-82A1-FA647EE4C86F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E734839-B51C-4112-A4D8-DDFCB7F84A6F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1DFF651-C17F-4B2C-A962-32FA4958BCFA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9B263D-CDF8-431B-A5D1-9687649138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31030" y="866253"/>
            <a:ext cx="2222769" cy="531071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B9BE-E660-4F3A-ABA1-86667DC13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66253"/>
            <a:ext cx="8164286" cy="531071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82700-F509-4302-AE0E-6CC56401A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3BD63-5B0C-4FB3-8434-8EA1A84F2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3E9EB-019B-4F03-8147-D6CBA6B1E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28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1C13-CF9D-4E82-A5B4-91008DCD2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06FD2-89E8-4415-ADF7-22F4A4C25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0CBBFF-8889-497F-B4CA-A031E8DD3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8DAF-985B-4BB4-ADA9-02EA979F1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0DBC-42B5-46AB-B36A-B39128E69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90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A1B6E7-01C8-4375-B7C7-596CD1199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83229"/>
            <a:ext cx="8214179" cy="330313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441675-8F3E-47CC-9573-D853C506D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295900"/>
            <a:ext cx="8214179" cy="7937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19F49-690E-49EC-BD41-75A18C9E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BC9E70-1401-468E-97DE-4255CA22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BE14C-9127-4582-A006-2AEA93AF7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96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34DF9-FA60-4E7B-BDE8-C0F9AFE63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7F1133-890E-4E96-AEDD-0F921E26F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66745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4763B4-4987-4303-9640-54B67DD75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97174" y="2250798"/>
            <a:ext cx="4445899" cy="37526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94AAD8-D444-410E-98EC-47076908F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72F01E-6867-4604-8B58-F65BCC82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43D87-0EC8-43C7-9D1B-46DB52129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05AE-70FD-4CEE-BDFB-D5C0A3D35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5" y="960120"/>
            <a:ext cx="9196928" cy="10607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091E2-4532-4D16-827E-4DB0688FD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7153" y="2062842"/>
            <a:ext cx="4445899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B53BE-9EDA-4D07-A042-0D101FAB9A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6745" y="2882837"/>
            <a:ext cx="4446642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DFDFC1-7510-4F8E-A831-ABA33D977A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5280" y="2062842"/>
            <a:ext cx="4467794" cy="78189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12A42F0-9A48-4946-8BA8-394CBF01A0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4868" y="2882837"/>
            <a:ext cx="4468541" cy="33437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0FC563-D319-494F-AA63-0BDF1D25E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42F4FE-433A-42F6-8A73-AD843352B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575352-FC7F-4BA8-940F-2F920C28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870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B3FB5-4B13-4412-9F42-62450D6AA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0C87ECA-0E5D-4DD2-B664-DF351875F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2406B-A925-466A-AF79-D0A4E0EA4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1B050-D381-4E1A-88DD-361F0EE9D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4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8BF592-6A15-4999-ACFA-A535A113B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19EFC1-AD45-4610-8FC6-2058F55E4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3DF506-CFF9-4BD2-8D76-337792779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7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77674-EAFF-4CAE-A685-8AEA617D0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94014"/>
            <a:ext cx="3932237" cy="143691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3A185-E15D-46FD-A4FB-709A8B5D0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94014"/>
            <a:ext cx="6172200" cy="47670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086F7-5F48-40D6-B4E3-1347EA21B0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2"/>
            <a:ext cx="3932237" cy="32509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4FC41-0A32-438D-9A47-F932AB49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F0F85D-CB6B-48E8-B56F-81472CE94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E120E-E239-4B93-AC67-210D23BD2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1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1F02C-5A08-45D4-AFE1-8EF0E6DEC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5120"/>
            <a:ext cx="3932237" cy="146580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2EF863-20E6-4CF9-A179-0A2A52E5F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ECFB1A-5B7E-45DA-9713-0CD8E3121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18014"/>
            <a:ext cx="3932237" cy="325097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FD67F-901E-4423-A48F-41F00ECA5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08460-8B2F-4AAA-A4E2-10730069204C}" type="datetimeFigureOut">
              <a:rPr lang="en-US" smtClean="0"/>
              <a:t>4/18/24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B04982-0749-4F34-A4DB-DDC12BD4B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B38447-AEAF-40D9-B3D3-94404C14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6259B-8396-46CD-AD42-FDEDA89DA27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59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D206359A-F1E3-49EE-BBC2-40888C4A3628}"/>
              </a:ext>
            </a:extLst>
          </p:cNvPr>
          <p:cNvGrpSpPr/>
          <p:nvPr/>
        </p:nvGrpSpPr>
        <p:grpSpPr>
          <a:xfrm>
            <a:off x="9265700" y="2026"/>
            <a:ext cx="2926300" cy="5030922"/>
            <a:chOff x="9265700" y="2026"/>
            <a:chExt cx="2926300" cy="5030922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ED90C42-6A0F-48E8-BF96-7D3E2A395EC7}"/>
                </a:ext>
              </a:extLst>
            </p:cNvPr>
            <p:cNvSpPr/>
            <p:nvPr/>
          </p:nvSpPr>
          <p:spPr>
            <a:xfrm>
              <a:off x="9326904" y="2026"/>
              <a:ext cx="2249810" cy="2294745"/>
            </a:xfrm>
            <a:custGeom>
              <a:avLst/>
              <a:gdLst>
                <a:gd name="connsiteX0" fmla="*/ 49162 w 2249810"/>
                <a:gd name="connsiteY0" fmla="*/ 0 h 2294745"/>
                <a:gd name="connsiteX1" fmla="*/ 2200648 w 2249810"/>
                <a:gd name="connsiteY1" fmla="*/ 0 h 2294745"/>
                <a:gd name="connsiteX2" fmla="*/ 2210105 w 2249810"/>
                <a:gd name="connsiteY2" fmla="*/ 23601 h 2294745"/>
                <a:gd name="connsiteX3" fmla="*/ 2249810 w 2249810"/>
                <a:gd name="connsiteY3" fmla="*/ 326934 h 2294745"/>
                <a:gd name="connsiteX4" fmla="*/ 2249810 w 2249810"/>
                <a:gd name="connsiteY4" fmla="*/ 422824 h 2294745"/>
                <a:gd name="connsiteX5" fmla="*/ 2249810 w 2249810"/>
                <a:gd name="connsiteY5" fmla="*/ 696534 h 2294745"/>
                <a:gd name="connsiteX6" fmla="*/ 2249810 w 2249810"/>
                <a:gd name="connsiteY6" fmla="*/ 848826 h 2294745"/>
                <a:gd name="connsiteX7" fmla="*/ 2249810 w 2249810"/>
                <a:gd name="connsiteY7" fmla="*/ 1058531 h 2294745"/>
                <a:gd name="connsiteX8" fmla="*/ 2249810 w 2249810"/>
                <a:gd name="connsiteY8" fmla="*/ 1218426 h 2294745"/>
                <a:gd name="connsiteX9" fmla="*/ 1955981 w 2249810"/>
                <a:gd name="connsiteY9" fmla="*/ 1845313 h 2294745"/>
                <a:gd name="connsiteX10" fmla="*/ 1225437 w 2249810"/>
                <a:gd name="connsiteY10" fmla="*/ 2208220 h 2294745"/>
                <a:gd name="connsiteX11" fmla="*/ 1123061 w 2249810"/>
                <a:gd name="connsiteY11" fmla="*/ 2294745 h 2294745"/>
                <a:gd name="connsiteX12" fmla="*/ 1024372 w 2249810"/>
                <a:gd name="connsiteY12" fmla="*/ 2208220 h 2294745"/>
                <a:gd name="connsiteX13" fmla="*/ 293828 w 2249810"/>
                <a:gd name="connsiteY13" fmla="*/ 1845313 h 2294745"/>
                <a:gd name="connsiteX14" fmla="*/ 0 w 2249810"/>
                <a:gd name="connsiteY14" fmla="*/ 1218426 h 2294745"/>
                <a:gd name="connsiteX15" fmla="*/ 0 w 2249810"/>
                <a:gd name="connsiteY15" fmla="*/ 1058531 h 2294745"/>
                <a:gd name="connsiteX16" fmla="*/ 0 w 2249810"/>
                <a:gd name="connsiteY16" fmla="*/ 848826 h 2294745"/>
                <a:gd name="connsiteX17" fmla="*/ 0 w 2249810"/>
                <a:gd name="connsiteY17" fmla="*/ 696534 h 2294745"/>
                <a:gd name="connsiteX18" fmla="*/ 0 w 2249810"/>
                <a:gd name="connsiteY18" fmla="*/ 422824 h 2294745"/>
                <a:gd name="connsiteX19" fmla="*/ 0 w 2249810"/>
                <a:gd name="connsiteY19" fmla="*/ 326934 h 2294745"/>
                <a:gd name="connsiteX20" fmla="*/ 39705 w 2249810"/>
                <a:gd name="connsiteY20" fmla="*/ 23601 h 229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249810" h="2294745">
                  <a:moveTo>
                    <a:pt x="49162" y="0"/>
                  </a:moveTo>
                  <a:lnTo>
                    <a:pt x="2200648" y="0"/>
                  </a:lnTo>
                  <a:lnTo>
                    <a:pt x="2210105" y="23601"/>
                  </a:lnTo>
                  <a:cubicBezTo>
                    <a:pt x="2236898" y="106934"/>
                    <a:pt x="2249810" y="205568"/>
                    <a:pt x="2249810" y="326934"/>
                  </a:cubicBezTo>
                  <a:lnTo>
                    <a:pt x="2249810" y="422824"/>
                  </a:lnTo>
                  <a:lnTo>
                    <a:pt x="2249810" y="696534"/>
                  </a:lnTo>
                  <a:lnTo>
                    <a:pt x="2249810" y="848826"/>
                  </a:lnTo>
                  <a:lnTo>
                    <a:pt x="2249810" y="1058531"/>
                  </a:lnTo>
                  <a:lnTo>
                    <a:pt x="2249810" y="1218426"/>
                  </a:lnTo>
                  <a:cubicBezTo>
                    <a:pt x="2249810" y="1542068"/>
                    <a:pt x="2157989" y="1704061"/>
                    <a:pt x="1955981" y="1845313"/>
                  </a:cubicBezTo>
                  <a:cubicBezTo>
                    <a:pt x="1745898" y="1967026"/>
                    <a:pt x="1470144" y="2019115"/>
                    <a:pt x="1225437" y="2208220"/>
                  </a:cubicBezTo>
                  <a:lnTo>
                    <a:pt x="1123061" y="2294745"/>
                  </a:lnTo>
                  <a:lnTo>
                    <a:pt x="1024372" y="2208220"/>
                  </a:lnTo>
                  <a:cubicBezTo>
                    <a:pt x="779664" y="2019115"/>
                    <a:pt x="503910" y="1967026"/>
                    <a:pt x="293828" y="1845313"/>
                  </a:cubicBezTo>
                  <a:cubicBezTo>
                    <a:pt x="91820" y="1704061"/>
                    <a:pt x="0" y="1542068"/>
                    <a:pt x="0" y="1218426"/>
                  </a:cubicBezTo>
                  <a:lnTo>
                    <a:pt x="0" y="1058531"/>
                  </a:lnTo>
                  <a:lnTo>
                    <a:pt x="0" y="848826"/>
                  </a:lnTo>
                  <a:lnTo>
                    <a:pt x="0" y="696534"/>
                  </a:lnTo>
                  <a:lnTo>
                    <a:pt x="0" y="422824"/>
                  </a:lnTo>
                  <a:lnTo>
                    <a:pt x="0" y="326934"/>
                  </a:lnTo>
                  <a:cubicBezTo>
                    <a:pt x="0" y="205568"/>
                    <a:pt x="12912" y="106934"/>
                    <a:pt x="39705" y="23601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DA0863A-55F7-4EB0-9451-F3EE4D65DBDB}"/>
                </a:ext>
              </a:extLst>
            </p:cNvPr>
            <p:cNvSpPr/>
            <p:nvPr/>
          </p:nvSpPr>
          <p:spPr>
            <a:xfrm>
              <a:off x="10597154" y="1907348"/>
              <a:ext cx="1594846" cy="3044131"/>
            </a:xfrm>
            <a:custGeom>
              <a:avLst/>
              <a:gdLst>
                <a:gd name="connsiteX0" fmla="*/ 1126749 w 1594846"/>
                <a:gd name="connsiteY0" fmla="*/ 0 h 3044131"/>
                <a:gd name="connsiteX1" fmla="*/ 1225438 w 1594846"/>
                <a:gd name="connsiteY1" fmla="*/ 86525 h 3044131"/>
                <a:gd name="connsiteX2" fmla="*/ 1413279 w 1594846"/>
                <a:gd name="connsiteY2" fmla="*/ 205892 h 3044131"/>
                <a:gd name="connsiteX3" fmla="*/ 1594846 w 1594846"/>
                <a:gd name="connsiteY3" fmla="*/ 289191 h 3044131"/>
                <a:gd name="connsiteX4" fmla="*/ 1594846 w 1594846"/>
                <a:gd name="connsiteY4" fmla="*/ 2754939 h 3044131"/>
                <a:gd name="connsiteX5" fmla="*/ 1413277 w 1594846"/>
                <a:gd name="connsiteY5" fmla="*/ 2838239 h 3044131"/>
                <a:gd name="connsiteX6" fmla="*/ 1225436 w 1594846"/>
                <a:gd name="connsiteY6" fmla="*/ 2957606 h 3044131"/>
                <a:gd name="connsiteX7" fmla="*/ 1123061 w 1594846"/>
                <a:gd name="connsiteY7" fmla="*/ 3044131 h 3044131"/>
                <a:gd name="connsiteX8" fmla="*/ 1024372 w 1594846"/>
                <a:gd name="connsiteY8" fmla="*/ 2957606 h 3044131"/>
                <a:gd name="connsiteX9" fmla="*/ 293828 w 1594846"/>
                <a:gd name="connsiteY9" fmla="*/ 2594699 h 3044131"/>
                <a:gd name="connsiteX10" fmla="*/ 0 w 1594846"/>
                <a:gd name="connsiteY10" fmla="*/ 1967812 h 3044131"/>
                <a:gd name="connsiteX11" fmla="*/ 0 w 1594846"/>
                <a:gd name="connsiteY11" fmla="*/ 1807917 h 3044131"/>
                <a:gd name="connsiteX12" fmla="*/ 0 w 1594846"/>
                <a:gd name="connsiteY12" fmla="*/ 1598212 h 3044131"/>
                <a:gd name="connsiteX13" fmla="*/ 0 w 1594846"/>
                <a:gd name="connsiteY13" fmla="*/ 1445920 h 3044131"/>
                <a:gd name="connsiteX14" fmla="*/ 0 w 1594846"/>
                <a:gd name="connsiteY14" fmla="*/ 1172210 h 3044131"/>
                <a:gd name="connsiteX15" fmla="*/ 0 w 1594846"/>
                <a:gd name="connsiteY15" fmla="*/ 1076320 h 3044131"/>
                <a:gd name="connsiteX16" fmla="*/ 293829 w 1594846"/>
                <a:gd name="connsiteY16" fmla="*/ 449433 h 3044131"/>
                <a:gd name="connsiteX17" fmla="*/ 1024374 w 1594846"/>
                <a:gd name="connsiteY17" fmla="*/ 86525 h 304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94846" h="3044131">
                  <a:moveTo>
                    <a:pt x="1126749" y="0"/>
                  </a:moveTo>
                  <a:lnTo>
                    <a:pt x="1225438" y="86525"/>
                  </a:lnTo>
                  <a:cubicBezTo>
                    <a:pt x="1286615" y="133801"/>
                    <a:pt x="1349732" y="172514"/>
                    <a:pt x="1413279" y="205892"/>
                  </a:cubicBezTo>
                  <a:lnTo>
                    <a:pt x="1594846" y="289191"/>
                  </a:lnTo>
                  <a:lnTo>
                    <a:pt x="1594846" y="2754939"/>
                  </a:lnTo>
                  <a:lnTo>
                    <a:pt x="1413277" y="2838239"/>
                  </a:lnTo>
                  <a:cubicBezTo>
                    <a:pt x="1349730" y="2871617"/>
                    <a:pt x="1286613" y="2910330"/>
                    <a:pt x="1225436" y="2957606"/>
                  </a:cubicBezTo>
                  <a:lnTo>
                    <a:pt x="1123061" y="3044131"/>
                  </a:lnTo>
                  <a:lnTo>
                    <a:pt x="1024372" y="2957606"/>
                  </a:lnTo>
                  <a:cubicBezTo>
                    <a:pt x="779664" y="2768501"/>
                    <a:pt x="503910" y="2716412"/>
                    <a:pt x="293828" y="2594699"/>
                  </a:cubicBezTo>
                  <a:cubicBezTo>
                    <a:pt x="91820" y="2453447"/>
                    <a:pt x="0" y="2291454"/>
                    <a:pt x="0" y="1967812"/>
                  </a:cubicBezTo>
                  <a:lnTo>
                    <a:pt x="0" y="1807917"/>
                  </a:lnTo>
                  <a:lnTo>
                    <a:pt x="0" y="1598212"/>
                  </a:lnTo>
                  <a:lnTo>
                    <a:pt x="0" y="1445920"/>
                  </a:lnTo>
                  <a:lnTo>
                    <a:pt x="0" y="1172210"/>
                  </a:lnTo>
                  <a:lnTo>
                    <a:pt x="0" y="1076320"/>
                  </a:lnTo>
                  <a:cubicBezTo>
                    <a:pt x="0" y="752678"/>
                    <a:pt x="91821" y="590684"/>
                    <a:pt x="293829" y="449433"/>
                  </a:cubicBezTo>
                  <a:cubicBezTo>
                    <a:pt x="503912" y="327719"/>
                    <a:pt x="779665" y="275630"/>
                    <a:pt x="1024374" y="86525"/>
                  </a:cubicBezTo>
                  <a:close/>
                </a:path>
              </a:pathLst>
            </a:custGeom>
            <a:solidFill>
              <a:schemeClr val="bg2">
                <a:lumMod val="75000"/>
                <a:alpha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E7CFE2-40F6-44B2-8AAD-0C384EEFCF7E}"/>
                </a:ext>
              </a:extLst>
            </p:cNvPr>
            <p:cNvSpPr/>
            <p:nvPr/>
          </p:nvSpPr>
          <p:spPr>
            <a:xfrm>
              <a:off x="9265700" y="7622"/>
              <a:ext cx="2372219" cy="2371961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4282900 w 4447989"/>
                <a:gd name="connsiteY0" fmla="*/ 2048959 h 5795027"/>
                <a:gd name="connsiteX1" fmla="*/ 4282900 w 4447989"/>
                <a:gd name="connsiteY1" fmla="*/ 2231503 h 5795027"/>
                <a:gd name="connsiteX2" fmla="*/ 4282900 w 4447989"/>
                <a:gd name="connsiteY2" fmla="*/ 2752557 h 5795027"/>
                <a:gd name="connsiteX3" fmla="*/ 4282900 w 4447989"/>
                <a:gd name="connsiteY3" fmla="*/ 3042471 h 5795027"/>
                <a:gd name="connsiteX4" fmla="*/ 4282900 w 4447989"/>
                <a:gd name="connsiteY4" fmla="*/ 3441681 h 5795027"/>
                <a:gd name="connsiteX5" fmla="*/ 4282900 w 4447989"/>
                <a:gd name="connsiteY5" fmla="*/ 3746068 h 5795027"/>
                <a:gd name="connsiteX6" fmla="*/ 3723546 w 4447989"/>
                <a:gd name="connsiteY6" fmla="*/ 4939455 h 5795027"/>
                <a:gd name="connsiteX7" fmla="*/ 2332829 w 4447989"/>
                <a:gd name="connsiteY7" fmla="*/ 5630311 h 5795027"/>
                <a:gd name="connsiteX8" fmla="*/ 2137940 w 4447989"/>
                <a:gd name="connsiteY8" fmla="*/ 5795027 h 5795027"/>
                <a:gd name="connsiteX9" fmla="*/ 1950069 w 4447989"/>
                <a:gd name="connsiteY9" fmla="*/ 5630311 h 5795027"/>
                <a:gd name="connsiteX10" fmla="*/ 559353 w 4447989"/>
                <a:gd name="connsiteY10" fmla="*/ 4939455 h 5795027"/>
                <a:gd name="connsiteX11" fmla="*/ 0 w 4447989"/>
                <a:gd name="connsiteY11" fmla="*/ 3746068 h 5795027"/>
                <a:gd name="connsiteX12" fmla="*/ 0 w 4447989"/>
                <a:gd name="connsiteY12" fmla="*/ 3441681 h 5795027"/>
                <a:gd name="connsiteX13" fmla="*/ 0 w 4447989"/>
                <a:gd name="connsiteY13" fmla="*/ 3042471 h 5795027"/>
                <a:gd name="connsiteX14" fmla="*/ 0 w 4447989"/>
                <a:gd name="connsiteY14" fmla="*/ 2752557 h 5795027"/>
                <a:gd name="connsiteX15" fmla="*/ 0 w 4447989"/>
                <a:gd name="connsiteY15" fmla="*/ 2231503 h 5795027"/>
                <a:gd name="connsiteX16" fmla="*/ 0 w 4447989"/>
                <a:gd name="connsiteY16" fmla="*/ 2048959 h 5795027"/>
                <a:gd name="connsiteX17" fmla="*/ 559354 w 4447989"/>
                <a:gd name="connsiteY17" fmla="*/ 855573 h 5795027"/>
                <a:gd name="connsiteX18" fmla="*/ 1950071 w 4447989"/>
                <a:gd name="connsiteY18" fmla="*/ 164715 h 5795027"/>
                <a:gd name="connsiteX19" fmla="*/ 2144960 w 4447989"/>
                <a:gd name="connsiteY19" fmla="*/ 0 h 5795027"/>
                <a:gd name="connsiteX20" fmla="*/ 2332832 w 4447989"/>
                <a:gd name="connsiteY20" fmla="*/ 164715 h 5795027"/>
                <a:gd name="connsiteX21" fmla="*/ 3723546 w 4447989"/>
                <a:gd name="connsiteY21" fmla="*/ 855573 h 5795027"/>
                <a:gd name="connsiteX22" fmla="*/ 4447989 w 4447989"/>
                <a:gd name="connsiteY22" fmla="*/ 2214048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82900"/>
                <a:gd name="connsiteY0" fmla="*/ 1519558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48071 w 4292243"/>
                <a:gd name="connsiteY0" fmla="*/ 1519558 h 5795027"/>
                <a:gd name="connsiteX1" fmla="*/ 4282900 w 4292243"/>
                <a:gd name="connsiteY1" fmla="*/ 2231503 h 5795027"/>
                <a:gd name="connsiteX2" fmla="*/ 4282900 w 4292243"/>
                <a:gd name="connsiteY2" fmla="*/ 2752557 h 5795027"/>
                <a:gd name="connsiteX3" fmla="*/ 4282900 w 4292243"/>
                <a:gd name="connsiteY3" fmla="*/ 3042471 h 5795027"/>
                <a:gd name="connsiteX4" fmla="*/ 4282900 w 4292243"/>
                <a:gd name="connsiteY4" fmla="*/ 3441681 h 5795027"/>
                <a:gd name="connsiteX5" fmla="*/ 4282900 w 4292243"/>
                <a:gd name="connsiteY5" fmla="*/ 3746068 h 5795027"/>
                <a:gd name="connsiteX6" fmla="*/ 3723546 w 4292243"/>
                <a:gd name="connsiteY6" fmla="*/ 4939455 h 5795027"/>
                <a:gd name="connsiteX7" fmla="*/ 2332829 w 4292243"/>
                <a:gd name="connsiteY7" fmla="*/ 5630311 h 5795027"/>
                <a:gd name="connsiteX8" fmla="*/ 2137940 w 4292243"/>
                <a:gd name="connsiteY8" fmla="*/ 5795027 h 5795027"/>
                <a:gd name="connsiteX9" fmla="*/ 1950069 w 4292243"/>
                <a:gd name="connsiteY9" fmla="*/ 5630311 h 5795027"/>
                <a:gd name="connsiteX10" fmla="*/ 559353 w 4292243"/>
                <a:gd name="connsiteY10" fmla="*/ 4939455 h 5795027"/>
                <a:gd name="connsiteX11" fmla="*/ 0 w 4292243"/>
                <a:gd name="connsiteY11" fmla="*/ 3746068 h 5795027"/>
                <a:gd name="connsiteX12" fmla="*/ 0 w 4292243"/>
                <a:gd name="connsiteY12" fmla="*/ 3441681 h 5795027"/>
                <a:gd name="connsiteX13" fmla="*/ 0 w 4292243"/>
                <a:gd name="connsiteY13" fmla="*/ 3042471 h 5795027"/>
                <a:gd name="connsiteX14" fmla="*/ 0 w 4292243"/>
                <a:gd name="connsiteY14" fmla="*/ 2752557 h 5795027"/>
                <a:gd name="connsiteX15" fmla="*/ 0 w 4292243"/>
                <a:gd name="connsiteY15" fmla="*/ 2231503 h 5795027"/>
                <a:gd name="connsiteX16" fmla="*/ 0 w 4292243"/>
                <a:gd name="connsiteY16" fmla="*/ 2048959 h 5795027"/>
                <a:gd name="connsiteX17" fmla="*/ 559354 w 4292243"/>
                <a:gd name="connsiteY17" fmla="*/ 855573 h 5795027"/>
                <a:gd name="connsiteX18" fmla="*/ 1950071 w 4292243"/>
                <a:gd name="connsiteY18" fmla="*/ 164715 h 5795027"/>
                <a:gd name="connsiteX19" fmla="*/ 2144960 w 4292243"/>
                <a:gd name="connsiteY19" fmla="*/ 0 h 5795027"/>
                <a:gd name="connsiteX20" fmla="*/ 2332832 w 4292243"/>
                <a:gd name="connsiteY20" fmla="*/ 164715 h 5795027"/>
                <a:gd name="connsiteX21" fmla="*/ 3723546 w 4292243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3723546 w 4282900"/>
                <a:gd name="connsiteY21" fmla="*/ 855573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2144960 w 4282900"/>
                <a:gd name="connsiteY18" fmla="*/ 0 h 5795027"/>
                <a:gd name="connsiteX0" fmla="*/ 4213242 w 4282900"/>
                <a:gd name="connsiteY0" fmla="*/ 1512593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64279 w 4282900"/>
                <a:gd name="connsiteY17" fmla="*/ 1516418 h 5795027"/>
                <a:gd name="connsiteX18" fmla="*/ 559354 w 4282900"/>
                <a:gd name="connsiteY18" fmla="*/ 855573 h 5795027"/>
                <a:gd name="connsiteX19" fmla="*/ 2144960 w 4282900"/>
                <a:gd name="connsiteY19" fmla="*/ 0 h 5795027"/>
                <a:gd name="connsiteX0" fmla="*/ 4213242 w 4282900"/>
                <a:gd name="connsiteY0" fmla="*/ 657020 h 4939454"/>
                <a:gd name="connsiteX1" fmla="*/ 4282900 w 4282900"/>
                <a:gd name="connsiteY1" fmla="*/ 1375930 h 4939454"/>
                <a:gd name="connsiteX2" fmla="*/ 4282900 w 4282900"/>
                <a:gd name="connsiteY2" fmla="*/ 1896984 h 4939454"/>
                <a:gd name="connsiteX3" fmla="*/ 4282900 w 4282900"/>
                <a:gd name="connsiteY3" fmla="*/ 2186898 h 4939454"/>
                <a:gd name="connsiteX4" fmla="*/ 4282900 w 4282900"/>
                <a:gd name="connsiteY4" fmla="*/ 2586108 h 4939454"/>
                <a:gd name="connsiteX5" fmla="*/ 4282900 w 4282900"/>
                <a:gd name="connsiteY5" fmla="*/ 2890495 h 4939454"/>
                <a:gd name="connsiteX6" fmla="*/ 3723546 w 4282900"/>
                <a:gd name="connsiteY6" fmla="*/ 4083882 h 4939454"/>
                <a:gd name="connsiteX7" fmla="*/ 2332829 w 4282900"/>
                <a:gd name="connsiteY7" fmla="*/ 4774738 h 4939454"/>
                <a:gd name="connsiteX8" fmla="*/ 2137940 w 4282900"/>
                <a:gd name="connsiteY8" fmla="*/ 4939454 h 4939454"/>
                <a:gd name="connsiteX9" fmla="*/ 1950069 w 4282900"/>
                <a:gd name="connsiteY9" fmla="*/ 4774738 h 4939454"/>
                <a:gd name="connsiteX10" fmla="*/ 559353 w 4282900"/>
                <a:gd name="connsiteY10" fmla="*/ 4083882 h 4939454"/>
                <a:gd name="connsiteX11" fmla="*/ 0 w 4282900"/>
                <a:gd name="connsiteY11" fmla="*/ 2890495 h 4939454"/>
                <a:gd name="connsiteX12" fmla="*/ 0 w 4282900"/>
                <a:gd name="connsiteY12" fmla="*/ 2586108 h 4939454"/>
                <a:gd name="connsiteX13" fmla="*/ 0 w 4282900"/>
                <a:gd name="connsiteY13" fmla="*/ 2186898 h 4939454"/>
                <a:gd name="connsiteX14" fmla="*/ 0 w 4282900"/>
                <a:gd name="connsiteY14" fmla="*/ 1896984 h 4939454"/>
                <a:gd name="connsiteX15" fmla="*/ 0 w 4282900"/>
                <a:gd name="connsiteY15" fmla="*/ 1375930 h 4939454"/>
                <a:gd name="connsiteX16" fmla="*/ 0 w 4282900"/>
                <a:gd name="connsiteY16" fmla="*/ 1193386 h 4939454"/>
                <a:gd name="connsiteX17" fmla="*/ 64279 w 4282900"/>
                <a:gd name="connsiteY17" fmla="*/ 660845 h 4939454"/>
                <a:gd name="connsiteX18" fmla="*/ 559354 w 4282900"/>
                <a:gd name="connsiteY18" fmla="*/ 0 h 493945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  <a:gd name="connsiteX0" fmla="*/ 4213242 w 4282900"/>
                <a:gd name="connsiteY0" fmla="*/ 0 h 4282434"/>
                <a:gd name="connsiteX1" fmla="*/ 4282900 w 4282900"/>
                <a:gd name="connsiteY1" fmla="*/ 718910 h 4282434"/>
                <a:gd name="connsiteX2" fmla="*/ 4282900 w 4282900"/>
                <a:gd name="connsiteY2" fmla="*/ 1239964 h 4282434"/>
                <a:gd name="connsiteX3" fmla="*/ 4282900 w 4282900"/>
                <a:gd name="connsiteY3" fmla="*/ 1529878 h 4282434"/>
                <a:gd name="connsiteX4" fmla="*/ 4282900 w 4282900"/>
                <a:gd name="connsiteY4" fmla="*/ 1929088 h 4282434"/>
                <a:gd name="connsiteX5" fmla="*/ 4282900 w 4282900"/>
                <a:gd name="connsiteY5" fmla="*/ 2233475 h 4282434"/>
                <a:gd name="connsiteX6" fmla="*/ 3723546 w 4282900"/>
                <a:gd name="connsiteY6" fmla="*/ 3426862 h 4282434"/>
                <a:gd name="connsiteX7" fmla="*/ 2332829 w 4282900"/>
                <a:gd name="connsiteY7" fmla="*/ 4117718 h 4282434"/>
                <a:gd name="connsiteX8" fmla="*/ 2137940 w 4282900"/>
                <a:gd name="connsiteY8" fmla="*/ 4282434 h 4282434"/>
                <a:gd name="connsiteX9" fmla="*/ 1950069 w 4282900"/>
                <a:gd name="connsiteY9" fmla="*/ 4117718 h 4282434"/>
                <a:gd name="connsiteX10" fmla="*/ 559353 w 4282900"/>
                <a:gd name="connsiteY10" fmla="*/ 3426862 h 4282434"/>
                <a:gd name="connsiteX11" fmla="*/ 0 w 4282900"/>
                <a:gd name="connsiteY11" fmla="*/ 2233475 h 4282434"/>
                <a:gd name="connsiteX12" fmla="*/ 0 w 4282900"/>
                <a:gd name="connsiteY12" fmla="*/ 1929088 h 4282434"/>
                <a:gd name="connsiteX13" fmla="*/ 0 w 4282900"/>
                <a:gd name="connsiteY13" fmla="*/ 1529878 h 4282434"/>
                <a:gd name="connsiteX14" fmla="*/ 0 w 4282900"/>
                <a:gd name="connsiteY14" fmla="*/ 1239964 h 4282434"/>
                <a:gd name="connsiteX15" fmla="*/ 0 w 4282900"/>
                <a:gd name="connsiteY15" fmla="*/ 718910 h 4282434"/>
                <a:gd name="connsiteX16" fmla="*/ 0 w 4282900"/>
                <a:gd name="connsiteY16" fmla="*/ 536366 h 4282434"/>
                <a:gd name="connsiteX17" fmla="*/ 64279 w 4282900"/>
                <a:gd name="connsiteY17" fmla="*/ 3825 h 428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2900" h="4282434">
                  <a:moveTo>
                    <a:pt x="4213242" y="0"/>
                  </a:moveTo>
                  <a:cubicBezTo>
                    <a:pt x="4294511" y="306972"/>
                    <a:pt x="4271290" y="481595"/>
                    <a:pt x="4282900" y="718910"/>
                  </a:cubicBezTo>
                  <a:lnTo>
                    <a:pt x="4282900" y="1239964"/>
                  </a:lnTo>
                  <a:lnTo>
                    <a:pt x="4282900" y="1529878"/>
                  </a:lnTo>
                  <a:lnTo>
                    <a:pt x="4282900" y="1929088"/>
                  </a:lnTo>
                  <a:lnTo>
                    <a:pt x="4282900" y="2233475"/>
                  </a:lnTo>
                  <a:cubicBezTo>
                    <a:pt x="4282900" y="2849584"/>
                    <a:pt x="4108103" y="3157966"/>
                    <a:pt x="3723546" y="3426862"/>
                  </a:cubicBezTo>
                  <a:cubicBezTo>
                    <a:pt x="3323617" y="3658565"/>
                    <a:pt x="2798672" y="3757725"/>
                    <a:pt x="2332829" y="4117718"/>
                  </a:cubicBezTo>
                  <a:lnTo>
                    <a:pt x="2137940" y="4282434"/>
                  </a:lnTo>
                  <a:lnTo>
                    <a:pt x="1950069" y="4117718"/>
                  </a:lnTo>
                  <a:cubicBezTo>
                    <a:pt x="1484225" y="3757725"/>
                    <a:pt x="959280" y="3658565"/>
                    <a:pt x="559353" y="3426862"/>
                  </a:cubicBezTo>
                  <a:cubicBezTo>
                    <a:pt x="174796" y="3157966"/>
                    <a:pt x="0" y="2849584"/>
                    <a:pt x="0" y="2233475"/>
                  </a:cubicBezTo>
                  <a:lnTo>
                    <a:pt x="0" y="1929088"/>
                  </a:lnTo>
                  <a:lnTo>
                    <a:pt x="0" y="1529878"/>
                  </a:lnTo>
                  <a:lnTo>
                    <a:pt x="0" y="1239964"/>
                  </a:lnTo>
                  <a:lnTo>
                    <a:pt x="0" y="718910"/>
                  </a:lnTo>
                  <a:lnTo>
                    <a:pt x="0" y="536366"/>
                  </a:lnTo>
                  <a:cubicBezTo>
                    <a:pt x="10713" y="417185"/>
                    <a:pt x="19813" y="133066"/>
                    <a:pt x="64279" y="3825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F0D6A17-AA80-4608-8660-8D1587A17704}"/>
                </a:ext>
              </a:extLst>
            </p:cNvPr>
            <p:cNvSpPr/>
            <p:nvPr/>
          </p:nvSpPr>
          <p:spPr>
            <a:xfrm>
              <a:off x="10536649" y="1823190"/>
              <a:ext cx="1654608" cy="3209758"/>
            </a:xfrm>
            <a:custGeom>
              <a:avLst/>
              <a:gdLst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3723546 w 4282900"/>
                <a:gd name="connsiteY2" fmla="*/ 855573 h 5795027"/>
                <a:gd name="connsiteX3" fmla="*/ 4282900 w 4282900"/>
                <a:gd name="connsiteY3" fmla="*/ 2048959 h 5795027"/>
                <a:gd name="connsiteX4" fmla="*/ 4282900 w 4282900"/>
                <a:gd name="connsiteY4" fmla="*/ 2231503 h 5795027"/>
                <a:gd name="connsiteX5" fmla="*/ 4282900 w 4282900"/>
                <a:gd name="connsiteY5" fmla="*/ 2752557 h 5795027"/>
                <a:gd name="connsiteX6" fmla="*/ 4282900 w 4282900"/>
                <a:gd name="connsiteY6" fmla="*/ 3042471 h 5795027"/>
                <a:gd name="connsiteX7" fmla="*/ 4282900 w 4282900"/>
                <a:gd name="connsiteY7" fmla="*/ 3441681 h 5795027"/>
                <a:gd name="connsiteX8" fmla="*/ 4282900 w 4282900"/>
                <a:gd name="connsiteY8" fmla="*/ 3746068 h 5795027"/>
                <a:gd name="connsiteX9" fmla="*/ 3723546 w 4282900"/>
                <a:gd name="connsiteY9" fmla="*/ 4939455 h 5795027"/>
                <a:gd name="connsiteX10" fmla="*/ 2332829 w 4282900"/>
                <a:gd name="connsiteY10" fmla="*/ 5630311 h 5795027"/>
                <a:gd name="connsiteX11" fmla="*/ 2137940 w 4282900"/>
                <a:gd name="connsiteY11" fmla="*/ 5795027 h 5795027"/>
                <a:gd name="connsiteX12" fmla="*/ 1950069 w 4282900"/>
                <a:gd name="connsiteY12" fmla="*/ 5630311 h 5795027"/>
                <a:gd name="connsiteX13" fmla="*/ 559353 w 4282900"/>
                <a:gd name="connsiteY13" fmla="*/ 4939455 h 5795027"/>
                <a:gd name="connsiteX14" fmla="*/ 0 w 4282900"/>
                <a:gd name="connsiteY14" fmla="*/ 3746068 h 5795027"/>
                <a:gd name="connsiteX15" fmla="*/ 0 w 4282900"/>
                <a:gd name="connsiteY15" fmla="*/ 3441681 h 5795027"/>
                <a:gd name="connsiteX16" fmla="*/ 0 w 4282900"/>
                <a:gd name="connsiteY16" fmla="*/ 3042471 h 5795027"/>
                <a:gd name="connsiteX17" fmla="*/ 0 w 4282900"/>
                <a:gd name="connsiteY17" fmla="*/ 2752557 h 5795027"/>
                <a:gd name="connsiteX18" fmla="*/ 0 w 4282900"/>
                <a:gd name="connsiteY18" fmla="*/ 2231503 h 5795027"/>
                <a:gd name="connsiteX19" fmla="*/ 0 w 4282900"/>
                <a:gd name="connsiteY19" fmla="*/ 2048959 h 5795027"/>
                <a:gd name="connsiteX20" fmla="*/ 559354 w 4282900"/>
                <a:gd name="connsiteY20" fmla="*/ 855573 h 5795027"/>
                <a:gd name="connsiteX21" fmla="*/ 1950071 w 4282900"/>
                <a:gd name="connsiteY21" fmla="*/ 164715 h 5795027"/>
                <a:gd name="connsiteX0" fmla="*/ 2144960 w 4282900"/>
                <a:gd name="connsiteY0" fmla="*/ 0 h 5795027"/>
                <a:gd name="connsiteX1" fmla="*/ 2332832 w 4282900"/>
                <a:gd name="connsiteY1" fmla="*/ 164715 h 5795027"/>
                <a:gd name="connsiteX2" fmla="*/ 2976290 w 4282900"/>
                <a:gd name="connsiteY2" fmla="*/ 524033 h 5795027"/>
                <a:gd name="connsiteX3" fmla="*/ 3723546 w 4282900"/>
                <a:gd name="connsiteY3" fmla="*/ 855573 h 5795027"/>
                <a:gd name="connsiteX4" fmla="*/ 4282900 w 4282900"/>
                <a:gd name="connsiteY4" fmla="*/ 2048959 h 5795027"/>
                <a:gd name="connsiteX5" fmla="*/ 4282900 w 4282900"/>
                <a:gd name="connsiteY5" fmla="*/ 2231503 h 5795027"/>
                <a:gd name="connsiteX6" fmla="*/ 4282900 w 4282900"/>
                <a:gd name="connsiteY6" fmla="*/ 2752557 h 5795027"/>
                <a:gd name="connsiteX7" fmla="*/ 4282900 w 4282900"/>
                <a:gd name="connsiteY7" fmla="*/ 3042471 h 5795027"/>
                <a:gd name="connsiteX8" fmla="*/ 4282900 w 4282900"/>
                <a:gd name="connsiteY8" fmla="*/ 3441681 h 5795027"/>
                <a:gd name="connsiteX9" fmla="*/ 4282900 w 4282900"/>
                <a:gd name="connsiteY9" fmla="*/ 3746068 h 5795027"/>
                <a:gd name="connsiteX10" fmla="*/ 3723546 w 4282900"/>
                <a:gd name="connsiteY10" fmla="*/ 4939455 h 5795027"/>
                <a:gd name="connsiteX11" fmla="*/ 2332829 w 4282900"/>
                <a:gd name="connsiteY11" fmla="*/ 5630311 h 5795027"/>
                <a:gd name="connsiteX12" fmla="*/ 2137940 w 4282900"/>
                <a:gd name="connsiteY12" fmla="*/ 5795027 h 5795027"/>
                <a:gd name="connsiteX13" fmla="*/ 1950069 w 4282900"/>
                <a:gd name="connsiteY13" fmla="*/ 5630311 h 5795027"/>
                <a:gd name="connsiteX14" fmla="*/ 559353 w 4282900"/>
                <a:gd name="connsiteY14" fmla="*/ 4939455 h 5795027"/>
                <a:gd name="connsiteX15" fmla="*/ 0 w 4282900"/>
                <a:gd name="connsiteY15" fmla="*/ 3746068 h 5795027"/>
                <a:gd name="connsiteX16" fmla="*/ 0 w 4282900"/>
                <a:gd name="connsiteY16" fmla="*/ 3441681 h 5795027"/>
                <a:gd name="connsiteX17" fmla="*/ 0 w 4282900"/>
                <a:gd name="connsiteY17" fmla="*/ 3042471 h 5795027"/>
                <a:gd name="connsiteX18" fmla="*/ 0 w 4282900"/>
                <a:gd name="connsiteY18" fmla="*/ 2752557 h 5795027"/>
                <a:gd name="connsiteX19" fmla="*/ 0 w 4282900"/>
                <a:gd name="connsiteY19" fmla="*/ 2231503 h 5795027"/>
                <a:gd name="connsiteX20" fmla="*/ 0 w 4282900"/>
                <a:gd name="connsiteY20" fmla="*/ 2048959 h 5795027"/>
                <a:gd name="connsiteX21" fmla="*/ 559354 w 4282900"/>
                <a:gd name="connsiteY21" fmla="*/ 855573 h 5795027"/>
                <a:gd name="connsiteX22" fmla="*/ 1950071 w 4282900"/>
                <a:gd name="connsiteY22" fmla="*/ 164715 h 5795027"/>
                <a:gd name="connsiteX23" fmla="*/ 2144960 w 4282900"/>
                <a:gd name="connsiteY23" fmla="*/ 0 h 5795027"/>
                <a:gd name="connsiteX0" fmla="*/ 3723546 w 4282900"/>
                <a:gd name="connsiteY0" fmla="*/ 855573 h 5795027"/>
                <a:gd name="connsiteX1" fmla="*/ 4282900 w 4282900"/>
                <a:gd name="connsiteY1" fmla="*/ 2048959 h 5795027"/>
                <a:gd name="connsiteX2" fmla="*/ 4282900 w 4282900"/>
                <a:gd name="connsiteY2" fmla="*/ 2231503 h 5795027"/>
                <a:gd name="connsiteX3" fmla="*/ 4282900 w 4282900"/>
                <a:gd name="connsiteY3" fmla="*/ 2752557 h 5795027"/>
                <a:gd name="connsiteX4" fmla="*/ 4282900 w 4282900"/>
                <a:gd name="connsiteY4" fmla="*/ 3042471 h 5795027"/>
                <a:gd name="connsiteX5" fmla="*/ 4282900 w 4282900"/>
                <a:gd name="connsiteY5" fmla="*/ 3441681 h 5795027"/>
                <a:gd name="connsiteX6" fmla="*/ 4282900 w 4282900"/>
                <a:gd name="connsiteY6" fmla="*/ 3746068 h 5795027"/>
                <a:gd name="connsiteX7" fmla="*/ 3723546 w 4282900"/>
                <a:gd name="connsiteY7" fmla="*/ 4939455 h 5795027"/>
                <a:gd name="connsiteX8" fmla="*/ 2332829 w 4282900"/>
                <a:gd name="connsiteY8" fmla="*/ 5630311 h 5795027"/>
                <a:gd name="connsiteX9" fmla="*/ 2137940 w 4282900"/>
                <a:gd name="connsiteY9" fmla="*/ 5795027 h 5795027"/>
                <a:gd name="connsiteX10" fmla="*/ 1950069 w 4282900"/>
                <a:gd name="connsiteY10" fmla="*/ 5630311 h 5795027"/>
                <a:gd name="connsiteX11" fmla="*/ 559353 w 4282900"/>
                <a:gd name="connsiteY11" fmla="*/ 4939455 h 5795027"/>
                <a:gd name="connsiteX12" fmla="*/ 0 w 4282900"/>
                <a:gd name="connsiteY12" fmla="*/ 3746068 h 5795027"/>
                <a:gd name="connsiteX13" fmla="*/ 0 w 4282900"/>
                <a:gd name="connsiteY13" fmla="*/ 3441681 h 5795027"/>
                <a:gd name="connsiteX14" fmla="*/ 0 w 4282900"/>
                <a:gd name="connsiteY14" fmla="*/ 3042471 h 5795027"/>
                <a:gd name="connsiteX15" fmla="*/ 0 w 4282900"/>
                <a:gd name="connsiteY15" fmla="*/ 2752557 h 5795027"/>
                <a:gd name="connsiteX16" fmla="*/ 0 w 4282900"/>
                <a:gd name="connsiteY16" fmla="*/ 2231503 h 5795027"/>
                <a:gd name="connsiteX17" fmla="*/ 0 w 4282900"/>
                <a:gd name="connsiteY17" fmla="*/ 2048959 h 5795027"/>
                <a:gd name="connsiteX18" fmla="*/ 559354 w 4282900"/>
                <a:gd name="connsiteY18" fmla="*/ 855573 h 5795027"/>
                <a:gd name="connsiteX19" fmla="*/ 1950071 w 4282900"/>
                <a:gd name="connsiteY19" fmla="*/ 164715 h 5795027"/>
                <a:gd name="connsiteX20" fmla="*/ 2144960 w 4282900"/>
                <a:gd name="connsiteY20" fmla="*/ 0 h 5795027"/>
                <a:gd name="connsiteX21" fmla="*/ 2332832 w 4282900"/>
                <a:gd name="connsiteY21" fmla="*/ 164715 h 5795027"/>
                <a:gd name="connsiteX22" fmla="*/ 2976290 w 4282900"/>
                <a:gd name="connsiteY22" fmla="*/ 524033 h 5795027"/>
                <a:gd name="connsiteX23" fmla="*/ 3888635 w 4282900"/>
                <a:gd name="connsiteY23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22" fmla="*/ 3888635 w 4282900"/>
                <a:gd name="connsiteY22" fmla="*/ 1020662 h 5795027"/>
                <a:gd name="connsiteX0" fmla="*/ 4282900 w 4282900"/>
                <a:gd name="connsiteY0" fmla="*/ 2048959 h 5795027"/>
                <a:gd name="connsiteX1" fmla="*/ 4282900 w 4282900"/>
                <a:gd name="connsiteY1" fmla="*/ 2231503 h 5795027"/>
                <a:gd name="connsiteX2" fmla="*/ 4282900 w 4282900"/>
                <a:gd name="connsiteY2" fmla="*/ 2752557 h 5795027"/>
                <a:gd name="connsiteX3" fmla="*/ 4282900 w 4282900"/>
                <a:gd name="connsiteY3" fmla="*/ 3042471 h 5795027"/>
                <a:gd name="connsiteX4" fmla="*/ 4282900 w 4282900"/>
                <a:gd name="connsiteY4" fmla="*/ 3441681 h 5795027"/>
                <a:gd name="connsiteX5" fmla="*/ 4282900 w 4282900"/>
                <a:gd name="connsiteY5" fmla="*/ 3746068 h 5795027"/>
                <a:gd name="connsiteX6" fmla="*/ 3723546 w 4282900"/>
                <a:gd name="connsiteY6" fmla="*/ 4939455 h 5795027"/>
                <a:gd name="connsiteX7" fmla="*/ 2332829 w 4282900"/>
                <a:gd name="connsiteY7" fmla="*/ 5630311 h 5795027"/>
                <a:gd name="connsiteX8" fmla="*/ 2137940 w 4282900"/>
                <a:gd name="connsiteY8" fmla="*/ 5795027 h 5795027"/>
                <a:gd name="connsiteX9" fmla="*/ 1950069 w 4282900"/>
                <a:gd name="connsiteY9" fmla="*/ 5630311 h 5795027"/>
                <a:gd name="connsiteX10" fmla="*/ 559353 w 4282900"/>
                <a:gd name="connsiteY10" fmla="*/ 4939455 h 5795027"/>
                <a:gd name="connsiteX11" fmla="*/ 0 w 4282900"/>
                <a:gd name="connsiteY11" fmla="*/ 3746068 h 5795027"/>
                <a:gd name="connsiteX12" fmla="*/ 0 w 4282900"/>
                <a:gd name="connsiteY12" fmla="*/ 3441681 h 5795027"/>
                <a:gd name="connsiteX13" fmla="*/ 0 w 4282900"/>
                <a:gd name="connsiteY13" fmla="*/ 3042471 h 5795027"/>
                <a:gd name="connsiteX14" fmla="*/ 0 w 4282900"/>
                <a:gd name="connsiteY14" fmla="*/ 2752557 h 5795027"/>
                <a:gd name="connsiteX15" fmla="*/ 0 w 4282900"/>
                <a:gd name="connsiteY15" fmla="*/ 2231503 h 5795027"/>
                <a:gd name="connsiteX16" fmla="*/ 0 w 4282900"/>
                <a:gd name="connsiteY16" fmla="*/ 2048959 h 5795027"/>
                <a:gd name="connsiteX17" fmla="*/ 559354 w 4282900"/>
                <a:gd name="connsiteY17" fmla="*/ 855573 h 5795027"/>
                <a:gd name="connsiteX18" fmla="*/ 1950071 w 4282900"/>
                <a:gd name="connsiteY18" fmla="*/ 164715 h 5795027"/>
                <a:gd name="connsiteX19" fmla="*/ 2144960 w 4282900"/>
                <a:gd name="connsiteY19" fmla="*/ 0 h 5795027"/>
                <a:gd name="connsiteX20" fmla="*/ 2332832 w 4282900"/>
                <a:gd name="connsiteY20" fmla="*/ 164715 h 5795027"/>
                <a:gd name="connsiteX21" fmla="*/ 2976290 w 4282900"/>
                <a:gd name="connsiteY21" fmla="*/ 524033 h 5795027"/>
                <a:gd name="connsiteX0" fmla="*/ 4282900 w 4282900"/>
                <a:gd name="connsiteY0" fmla="*/ 2231503 h 5795027"/>
                <a:gd name="connsiteX1" fmla="*/ 4282900 w 4282900"/>
                <a:gd name="connsiteY1" fmla="*/ 2752557 h 5795027"/>
                <a:gd name="connsiteX2" fmla="*/ 4282900 w 4282900"/>
                <a:gd name="connsiteY2" fmla="*/ 3042471 h 5795027"/>
                <a:gd name="connsiteX3" fmla="*/ 4282900 w 4282900"/>
                <a:gd name="connsiteY3" fmla="*/ 3441681 h 5795027"/>
                <a:gd name="connsiteX4" fmla="*/ 4282900 w 4282900"/>
                <a:gd name="connsiteY4" fmla="*/ 3746068 h 5795027"/>
                <a:gd name="connsiteX5" fmla="*/ 3723546 w 4282900"/>
                <a:gd name="connsiteY5" fmla="*/ 4939455 h 5795027"/>
                <a:gd name="connsiteX6" fmla="*/ 2332829 w 4282900"/>
                <a:gd name="connsiteY6" fmla="*/ 5630311 h 5795027"/>
                <a:gd name="connsiteX7" fmla="*/ 2137940 w 4282900"/>
                <a:gd name="connsiteY7" fmla="*/ 5795027 h 5795027"/>
                <a:gd name="connsiteX8" fmla="*/ 1950069 w 4282900"/>
                <a:gd name="connsiteY8" fmla="*/ 5630311 h 5795027"/>
                <a:gd name="connsiteX9" fmla="*/ 559353 w 4282900"/>
                <a:gd name="connsiteY9" fmla="*/ 4939455 h 5795027"/>
                <a:gd name="connsiteX10" fmla="*/ 0 w 4282900"/>
                <a:gd name="connsiteY10" fmla="*/ 3746068 h 5795027"/>
                <a:gd name="connsiteX11" fmla="*/ 0 w 4282900"/>
                <a:gd name="connsiteY11" fmla="*/ 3441681 h 5795027"/>
                <a:gd name="connsiteX12" fmla="*/ 0 w 4282900"/>
                <a:gd name="connsiteY12" fmla="*/ 3042471 h 5795027"/>
                <a:gd name="connsiteX13" fmla="*/ 0 w 4282900"/>
                <a:gd name="connsiteY13" fmla="*/ 2752557 h 5795027"/>
                <a:gd name="connsiteX14" fmla="*/ 0 w 4282900"/>
                <a:gd name="connsiteY14" fmla="*/ 2231503 h 5795027"/>
                <a:gd name="connsiteX15" fmla="*/ 0 w 4282900"/>
                <a:gd name="connsiteY15" fmla="*/ 2048959 h 5795027"/>
                <a:gd name="connsiteX16" fmla="*/ 559354 w 4282900"/>
                <a:gd name="connsiteY16" fmla="*/ 855573 h 5795027"/>
                <a:gd name="connsiteX17" fmla="*/ 1950071 w 4282900"/>
                <a:gd name="connsiteY17" fmla="*/ 164715 h 5795027"/>
                <a:gd name="connsiteX18" fmla="*/ 2144960 w 4282900"/>
                <a:gd name="connsiteY18" fmla="*/ 0 h 5795027"/>
                <a:gd name="connsiteX19" fmla="*/ 2332832 w 4282900"/>
                <a:gd name="connsiteY19" fmla="*/ 164715 h 5795027"/>
                <a:gd name="connsiteX20" fmla="*/ 2976290 w 4282900"/>
                <a:gd name="connsiteY20" fmla="*/ 524033 h 5795027"/>
                <a:gd name="connsiteX0" fmla="*/ 4282900 w 4282900"/>
                <a:gd name="connsiteY0" fmla="*/ 2752557 h 5795027"/>
                <a:gd name="connsiteX1" fmla="*/ 4282900 w 4282900"/>
                <a:gd name="connsiteY1" fmla="*/ 3042471 h 5795027"/>
                <a:gd name="connsiteX2" fmla="*/ 4282900 w 4282900"/>
                <a:gd name="connsiteY2" fmla="*/ 3441681 h 5795027"/>
                <a:gd name="connsiteX3" fmla="*/ 4282900 w 4282900"/>
                <a:gd name="connsiteY3" fmla="*/ 3746068 h 5795027"/>
                <a:gd name="connsiteX4" fmla="*/ 3723546 w 4282900"/>
                <a:gd name="connsiteY4" fmla="*/ 4939455 h 5795027"/>
                <a:gd name="connsiteX5" fmla="*/ 2332829 w 4282900"/>
                <a:gd name="connsiteY5" fmla="*/ 5630311 h 5795027"/>
                <a:gd name="connsiteX6" fmla="*/ 2137940 w 4282900"/>
                <a:gd name="connsiteY6" fmla="*/ 5795027 h 5795027"/>
                <a:gd name="connsiteX7" fmla="*/ 1950069 w 4282900"/>
                <a:gd name="connsiteY7" fmla="*/ 5630311 h 5795027"/>
                <a:gd name="connsiteX8" fmla="*/ 559353 w 4282900"/>
                <a:gd name="connsiteY8" fmla="*/ 4939455 h 5795027"/>
                <a:gd name="connsiteX9" fmla="*/ 0 w 4282900"/>
                <a:gd name="connsiteY9" fmla="*/ 3746068 h 5795027"/>
                <a:gd name="connsiteX10" fmla="*/ 0 w 4282900"/>
                <a:gd name="connsiteY10" fmla="*/ 3441681 h 5795027"/>
                <a:gd name="connsiteX11" fmla="*/ 0 w 4282900"/>
                <a:gd name="connsiteY11" fmla="*/ 3042471 h 5795027"/>
                <a:gd name="connsiteX12" fmla="*/ 0 w 4282900"/>
                <a:gd name="connsiteY12" fmla="*/ 2752557 h 5795027"/>
                <a:gd name="connsiteX13" fmla="*/ 0 w 4282900"/>
                <a:gd name="connsiteY13" fmla="*/ 2231503 h 5795027"/>
                <a:gd name="connsiteX14" fmla="*/ 0 w 4282900"/>
                <a:gd name="connsiteY14" fmla="*/ 2048959 h 5795027"/>
                <a:gd name="connsiteX15" fmla="*/ 559354 w 4282900"/>
                <a:gd name="connsiteY15" fmla="*/ 855573 h 5795027"/>
                <a:gd name="connsiteX16" fmla="*/ 1950071 w 4282900"/>
                <a:gd name="connsiteY16" fmla="*/ 164715 h 5795027"/>
                <a:gd name="connsiteX17" fmla="*/ 2144960 w 4282900"/>
                <a:gd name="connsiteY17" fmla="*/ 0 h 5795027"/>
                <a:gd name="connsiteX18" fmla="*/ 2332832 w 4282900"/>
                <a:gd name="connsiteY18" fmla="*/ 164715 h 5795027"/>
                <a:gd name="connsiteX19" fmla="*/ 2976290 w 4282900"/>
                <a:gd name="connsiteY19" fmla="*/ 524033 h 5795027"/>
                <a:gd name="connsiteX0" fmla="*/ 4282900 w 4282900"/>
                <a:gd name="connsiteY0" fmla="*/ 3042471 h 5795027"/>
                <a:gd name="connsiteX1" fmla="*/ 4282900 w 4282900"/>
                <a:gd name="connsiteY1" fmla="*/ 3441681 h 5795027"/>
                <a:gd name="connsiteX2" fmla="*/ 4282900 w 4282900"/>
                <a:gd name="connsiteY2" fmla="*/ 3746068 h 5795027"/>
                <a:gd name="connsiteX3" fmla="*/ 3723546 w 4282900"/>
                <a:gd name="connsiteY3" fmla="*/ 4939455 h 5795027"/>
                <a:gd name="connsiteX4" fmla="*/ 2332829 w 4282900"/>
                <a:gd name="connsiteY4" fmla="*/ 5630311 h 5795027"/>
                <a:gd name="connsiteX5" fmla="*/ 2137940 w 4282900"/>
                <a:gd name="connsiteY5" fmla="*/ 5795027 h 5795027"/>
                <a:gd name="connsiteX6" fmla="*/ 1950069 w 4282900"/>
                <a:gd name="connsiteY6" fmla="*/ 5630311 h 5795027"/>
                <a:gd name="connsiteX7" fmla="*/ 559353 w 4282900"/>
                <a:gd name="connsiteY7" fmla="*/ 4939455 h 5795027"/>
                <a:gd name="connsiteX8" fmla="*/ 0 w 4282900"/>
                <a:gd name="connsiteY8" fmla="*/ 3746068 h 5795027"/>
                <a:gd name="connsiteX9" fmla="*/ 0 w 4282900"/>
                <a:gd name="connsiteY9" fmla="*/ 3441681 h 5795027"/>
                <a:gd name="connsiteX10" fmla="*/ 0 w 4282900"/>
                <a:gd name="connsiteY10" fmla="*/ 3042471 h 5795027"/>
                <a:gd name="connsiteX11" fmla="*/ 0 w 4282900"/>
                <a:gd name="connsiteY11" fmla="*/ 2752557 h 5795027"/>
                <a:gd name="connsiteX12" fmla="*/ 0 w 4282900"/>
                <a:gd name="connsiteY12" fmla="*/ 2231503 h 5795027"/>
                <a:gd name="connsiteX13" fmla="*/ 0 w 4282900"/>
                <a:gd name="connsiteY13" fmla="*/ 2048959 h 5795027"/>
                <a:gd name="connsiteX14" fmla="*/ 559354 w 4282900"/>
                <a:gd name="connsiteY14" fmla="*/ 855573 h 5795027"/>
                <a:gd name="connsiteX15" fmla="*/ 1950071 w 4282900"/>
                <a:gd name="connsiteY15" fmla="*/ 164715 h 5795027"/>
                <a:gd name="connsiteX16" fmla="*/ 2144960 w 4282900"/>
                <a:gd name="connsiteY16" fmla="*/ 0 h 5795027"/>
                <a:gd name="connsiteX17" fmla="*/ 2332832 w 4282900"/>
                <a:gd name="connsiteY17" fmla="*/ 164715 h 5795027"/>
                <a:gd name="connsiteX18" fmla="*/ 2976290 w 4282900"/>
                <a:gd name="connsiteY18" fmla="*/ 524033 h 5795027"/>
                <a:gd name="connsiteX0" fmla="*/ 4282900 w 4282900"/>
                <a:gd name="connsiteY0" fmla="*/ 3441681 h 5795027"/>
                <a:gd name="connsiteX1" fmla="*/ 4282900 w 4282900"/>
                <a:gd name="connsiteY1" fmla="*/ 3746068 h 5795027"/>
                <a:gd name="connsiteX2" fmla="*/ 3723546 w 4282900"/>
                <a:gd name="connsiteY2" fmla="*/ 4939455 h 5795027"/>
                <a:gd name="connsiteX3" fmla="*/ 2332829 w 4282900"/>
                <a:gd name="connsiteY3" fmla="*/ 5630311 h 5795027"/>
                <a:gd name="connsiteX4" fmla="*/ 2137940 w 4282900"/>
                <a:gd name="connsiteY4" fmla="*/ 5795027 h 5795027"/>
                <a:gd name="connsiteX5" fmla="*/ 1950069 w 4282900"/>
                <a:gd name="connsiteY5" fmla="*/ 5630311 h 5795027"/>
                <a:gd name="connsiteX6" fmla="*/ 559353 w 4282900"/>
                <a:gd name="connsiteY6" fmla="*/ 4939455 h 5795027"/>
                <a:gd name="connsiteX7" fmla="*/ 0 w 4282900"/>
                <a:gd name="connsiteY7" fmla="*/ 3746068 h 5795027"/>
                <a:gd name="connsiteX8" fmla="*/ 0 w 4282900"/>
                <a:gd name="connsiteY8" fmla="*/ 3441681 h 5795027"/>
                <a:gd name="connsiteX9" fmla="*/ 0 w 4282900"/>
                <a:gd name="connsiteY9" fmla="*/ 3042471 h 5795027"/>
                <a:gd name="connsiteX10" fmla="*/ 0 w 4282900"/>
                <a:gd name="connsiteY10" fmla="*/ 2752557 h 5795027"/>
                <a:gd name="connsiteX11" fmla="*/ 0 w 4282900"/>
                <a:gd name="connsiteY11" fmla="*/ 2231503 h 5795027"/>
                <a:gd name="connsiteX12" fmla="*/ 0 w 4282900"/>
                <a:gd name="connsiteY12" fmla="*/ 2048959 h 5795027"/>
                <a:gd name="connsiteX13" fmla="*/ 559354 w 4282900"/>
                <a:gd name="connsiteY13" fmla="*/ 855573 h 5795027"/>
                <a:gd name="connsiteX14" fmla="*/ 1950071 w 4282900"/>
                <a:gd name="connsiteY14" fmla="*/ 164715 h 5795027"/>
                <a:gd name="connsiteX15" fmla="*/ 2144960 w 4282900"/>
                <a:gd name="connsiteY15" fmla="*/ 0 h 5795027"/>
                <a:gd name="connsiteX16" fmla="*/ 2332832 w 4282900"/>
                <a:gd name="connsiteY16" fmla="*/ 164715 h 5795027"/>
                <a:gd name="connsiteX17" fmla="*/ 2976290 w 4282900"/>
                <a:gd name="connsiteY17" fmla="*/ 524033 h 5795027"/>
                <a:gd name="connsiteX0" fmla="*/ 4282900 w 4282900"/>
                <a:gd name="connsiteY0" fmla="*/ 3441681 h 5795027"/>
                <a:gd name="connsiteX1" fmla="*/ 3723546 w 4282900"/>
                <a:gd name="connsiteY1" fmla="*/ 4939455 h 5795027"/>
                <a:gd name="connsiteX2" fmla="*/ 2332829 w 4282900"/>
                <a:gd name="connsiteY2" fmla="*/ 5630311 h 5795027"/>
                <a:gd name="connsiteX3" fmla="*/ 2137940 w 4282900"/>
                <a:gd name="connsiteY3" fmla="*/ 5795027 h 5795027"/>
                <a:gd name="connsiteX4" fmla="*/ 1950069 w 4282900"/>
                <a:gd name="connsiteY4" fmla="*/ 5630311 h 5795027"/>
                <a:gd name="connsiteX5" fmla="*/ 559353 w 4282900"/>
                <a:gd name="connsiteY5" fmla="*/ 4939455 h 5795027"/>
                <a:gd name="connsiteX6" fmla="*/ 0 w 4282900"/>
                <a:gd name="connsiteY6" fmla="*/ 3746068 h 5795027"/>
                <a:gd name="connsiteX7" fmla="*/ 0 w 4282900"/>
                <a:gd name="connsiteY7" fmla="*/ 3441681 h 5795027"/>
                <a:gd name="connsiteX8" fmla="*/ 0 w 4282900"/>
                <a:gd name="connsiteY8" fmla="*/ 3042471 h 5795027"/>
                <a:gd name="connsiteX9" fmla="*/ 0 w 4282900"/>
                <a:gd name="connsiteY9" fmla="*/ 2752557 h 5795027"/>
                <a:gd name="connsiteX10" fmla="*/ 0 w 4282900"/>
                <a:gd name="connsiteY10" fmla="*/ 2231503 h 5795027"/>
                <a:gd name="connsiteX11" fmla="*/ 0 w 4282900"/>
                <a:gd name="connsiteY11" fmla="*/ 2048959 h 5795027"/>
                <a:gd name="connsiteX12" fmla="*/ 559354 w 4282900"/>
                <a:gd name="connsiteY12" fmla="*/ 855573 h 5795027"/>
                <a:gd name="connsiteX13" fmla="*/ 1950071 w 4282900"/>
                <a:gd name="connsiteY13" fmla="*/ 164715 h 5795027"/>
                <a:gd name="connsiteX14" fmla="*/ 2144960 w 4282900"/>
                <a:gd name="connsiteY14" fmla="*/ 0 h 5795027"/>
                <a:gd name="connsiteX15" fmla="*/ 2332832 w 4282900"/>
                <a:gd name="connsiteY15" fmla="*/ 164715 h 5795027"/>
                <a:gd name="connsiteX16" fmla="*/ 2976290 w 4282900"/>
                <a:gd name="connsiteY16" fmla="*/ 524033 h 5795027"/>
                <a:gd name="connsiteX0" fmla="*/ 3723546 w 3723546"/>
                <a:gd name="connsiteY0" fmla="*/ 4939455 h 5795027"/>
                <a:gd name="connsiteX1" fmla="*/ 2332829 w 3723546"/>
                <a:gd name="connsiteY1" fmla="*/ 5630311 h 5795027"/>
                <a:gd name="connsiteX2" fmla="*/ 2137940 w 3723546"/>
                <a:gd name="connsiteY2" fmla="*/ 5795027 h 5795027"/>
                <a:gd name="connsiteX3" fmla="*/ 1950069 w 3723546"/>
                <a:gd name="connsiteY3" fmla="*/ 5630311 h 5795027"/>
                <a:gd name="connsiteX4" fmla="*/ 559353 w 3723546"/>
                <a:gd name="connsiteY4" fmla="*/ 4939455 h 5795027"/>
                <a:gd name="connsiteX5" fmla="*/ 0 w 3723546"/>
                <a:gd name="connsiteY5" fmla="*/ 3746068 h 5795027"/>
                <a:gd name="connsiteX6" fmla="*/ 0 w 3723546"/>
                <a:gd name="connsiteY6" fmla="*/ 3441681 h 5795027"/>
                <a:gd name="connsiteX7" fmla="*/ 0 w 3723546"/>
                <a:gd name="connsiteY7" fmla="*/ 3042471 h 5795027"/>
                <a:gd name="connsiteX8" fmla="*/ 0 w 3723546"/>
                <a:gd name="connsiteY8" fmla="*/ 2752557 h 5795027"/>
                <a:gd name="connsiteX9" fmla="*/ 0 w 3723546"/>
                <a:gd name="connsiteY9" fmla="*/ 2231503 h 5795027"/>
                <a:gd name="connsiteX10" fmla="*/ 0 w 3723546"/>
                <a:gd name="connsiteY10" fmla="*/ 2048959 h 5795027"/>
                <a:gd name="connsiteX11" fmla="*/ 559354 w 3723546"/>
                <a:gd name="connsiteY11" fmla="*/ 855573 h 5795027"/>
                <a:gd name="connsiteX12" fmla="*/ 1950071 w 3723546"/>
                <a:gd name="connsiteY12" fmla="*/ 164715 h 5795027"/>
                <a:gd name="connsiteX13" fmla="*/ 2144960 w 3723546"/>
                <a:gd name="connsiteY13" fmla="*/ 0 h 5795027"/>
                <a:gd name="connsiteX14" fmla="*/ 2332832 w 3723546"/>
                <a:gd name="connsiteY14" fmla="*/ 164715 h 5795027"/>
                <a:gd name="connsiteX15" fmla="*/ 2976290 w 3723546"/>
                <a:gd name="connsiteY15" fmla="*/ 524033 h 5795027"/>
                <a:gd name="connsiteX0" fmla="*/ 3723546 w 3723546"/>
                <a:gd name="connsiteY0" fmla="*/ 4939455 h 5795027"/>
                <a:gd name="connsiteX1" fmla="*/ 2989878 w 3723546"/>
                <a:gd name="connsiteY1" fmla="*/ 5266109 h 5795027"/>
                <a:gd name="connsiteX2" fmla="*/ 2332829 w 3723546"/>
                <a:gd name="connsiteY2" fmla="*/ 5630311 h 5795027"/>
                <a:gd name="connsiteX3" fmla="*/ 2137940 w 3723546"/>
                <a:gd name="connsiteY3" fmla="*/ 5795027 h 5795027"/>
                <a:gd name="connsiteX4" fmla="*/ 1950069 w 3723546"/>
                <a:gd name="connsiteY4" fmla="*/ 5630311 h 5795027"/>
                <a:gd name="connsiteX5" fmla="*/ 559353 w 3723546"/>
                <a:gd name="connsiteY5" fmla="*/ 4939455 h 5795027"/>
                <a:gd name="connsiteX6" fmla="*/ 0 w 3723546"/>
                <a:gd name="connsiteY6" fmla="*/ 3746068 h 5795027"/>
                <a:gd name="connsiteX7" fmla="*/ 0 w 3723546"/>
                <a:gd name="connsiteY7" fmla="*/ 3441681 h 5795027"/>
                <a:gd name="connsiteX8" fmla="*/ 0 w 3723546"/>
                <a:gd name="connsiteY8" fmla="*/ 3042471 h 5795027"/>
                <a:gd name="connsiteX9" fmla="*/ 0 w 3723546"/>
                <a:gd name="connsiteY9" fmla="*/ 2752557 h 5795027"/>
                <a:gd name="connsiteX10" fmla="*/ 0 w 3723546"/>
                <a:gd name="connsiteY10" fmla="*/ 2231503 h 5795027"/>
                <a:gd name="connsiteX11" fmla="*/ 0 w 3723546"/>
                <a:gd name="connsiteY11" fmla="*/ 2048959 h 5795027"/>
                <a:gd name="connsiteX12" fmla="*/ 559354 w 3723546"/>
                <a:gd name="connsiteY12" fmla="*/ 855573 h 5795027"/>
                <a:gd name="connsiteX13" fmla="*/ 1950071 w 3723546"/>
                <a:gd name="connsiteY13" fmla="*/ 164715 h 5795027"/>
                <a:gd name="connsiteX14" fmla="*/ 2144960 w 3723546"/>
                <a:gd name="connsiteY14" fmla="*/ 0 h 5795027"/>
                <a:gd name="connsiteX15" fmla="*/ 2332832 w 3723546"/>
                <a:gd name="connsiteY15" fmla="*/ 164715 h 5795027"/>
                <a:gd name="connsiteX16" fmla="*/ 2976290 w 3723546"/>
                <a:gd name="connsiteY16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89878 w 2989878"/>
                <a:gd name="connsiteY0" fmla="*/ 5266109 h 5795027"/>
                <a:gd name="connsiteX1" fmla="*/ 2332829 w 2989878"/>
                <a:gd name="connsiteY1" fmla="*/ 5630311 h 5795027"/>
                <a:gd name="connsiteX2" fmla="*/ 2137940 w 2989878"/>
                <a:gd name="connsiteY2" fmla="*/ 5795027 h 5795027"/>
                <a:gd name="connsiteX3" fmla="*/ 1950069 w 2989878"/>
                <a:gd name="connsiteY3" fmla="*/ 5630311 h 5795027"/>
                <a:gd name="connsiteX4" fmla="*/ 559353 w 2989878"/>
                <a:gd name="connsiteY4" fmla="*/ 4939455 h 5795027"/>
                <a:gd name="connsiteX5" fmla="*/ 0 w 2989878"/>
                <a:gd name="connsiteY5" fmla="*/ 3746068 h 5795027"/>
                <a:gd name="connsiteX6" fmla="*/ 0 w 2989878"/>
                <a:gd name="connsiteY6" fmla="*/ 3441681 h 5795027"/>
                <a:gd name="connsiteX7" fmla="*/ 0 w 2989878"/>
                <a:gd name="connsiteY7" fmla="*/ 3042471 h 5795027"/>
                <a:gd name="connsiteX8" fmla="*/ 0 w 2989878"/>
                <a:gd name="connsiteY8" fmla="*/ 2752557 h 5795027"/>
                <a:gd name="connsiteX9" fmla="*/ 0 w 2989878"/>
                <a:gd name="connsiteY9" fmla="*/ 2231503 h 5795027"/>
                <a:gd name="connsiteX10" fmla="*/ 0 w 2989878"/>
                <a:gd name="connsiteY10" fmla="*/ 2048959 h 5795027"/>
                <a:gd name="connsiteX11" fmla="*/ 559354 w 2989878"/>
                <a:gd name="connsiteY11" fmla="*/ 855573 h 5795027"/>
                <a:gd name="connsiteX12" fmla="*/ 1950071 w 2989878"/>
                <a:gd name="connsiteY12" fmla="*/ 164715 h 5795027"/>
                <a:gd name="connsiteX13" fmla="*/ 2144960 w 2989878"/>
                <a:gd name="connsiteY13" fmla="*/ 0 h 5795027"/>
                <a:gd name="connsiteX14" fmla="*/ 2332832 w 2989878"/>
                <a:gd name="connsiteY14" fmla="*/ 164715 h 5795027"/>
                <a:gd name="connsiteX15" fmla="*/ 2976290 w 2989878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76290"/>
                <a:gd name="connsiteY0" fmla="*/ 5266109 h 5795027"/>
                <a:gd name="connsiteX1" fmla="*/ 2332829 w 2976290"/>
                <a:gd name="connsiteY1" fmla="*/ 5630311 h 5795027"/>
                <a:gd name="connsiteX2" fmla="*/ 2137940 w 2976290"/>
                <a:gd name="connsiteY2" fmla="*/ 5795027 h 5795027"/>
                <a:gd name="connsiteX3" fmla="*/ 1950069 w 2976290"/>
                <a:gd name="connsiteY3" fmla="*/ 5630311 h 5795027"/>
                <a:gd name="connsiteX4" fmla="*/ 559353 w 2976290"/>
                <a:gd name="connsiteY4" fmla="*/ 4939455 h 5795027"/>
                <a:gd name="connsiteX5" fmla="*/ 0 w 2976290"/>
                <a:gd name="connsiteY5" fmla="*/ 3746068 h 5795027"/>
                <a:gd name="connsiteX6" fmla="*/ 0 w 2976290"/>
                <a:gd name="connsiteY6" fmla="*/ 3441681 h 5795027"/>
                <a:gd name="connsiteX7" fmla="*/ 0 w 2976290"/>
                <a:gd name="connsiteY7" fmla="*/ 3042471 h 5795027"/>
                <a:gd name="connsiteX8" fmla="*/ 0 w 2976290"/>
                <a:gd name="connsiteY8" fmla="*/ 2752557 h 5795027"/>
                <a:gd name="connsiteX9" fmla="*/ 0 w 2976290"/>
                <a:gd name="connsiteY9" fmla="*/ 2231503 h 5795027"/>
                <a:gd name="connsiteX10" fmla="*/ 0 w 2976290"/>
                <a:gd name="connsiteY10" fmla="*/ 2048959 h 5795027"/>
                <a:gd name="connsiteX11" fmla="*/ 559354 w 2976290"/>
                <a:gd name="connsiteY11" fmla="*/ 855573 h 5795027"/>
                <a:gd name="connsiteX12" fmla="*/ 1950071 w 2976290"/>
                <a:gd name="connsiteY12" fmla="*/ 164715 h 5795027"/>
                <a:gd name="connsiteX13" fmla="*/ 2144960 w 2976290"/>
                <a:gd name="connsiteY13" fmla="*/ 0 h 5795027"/>
                <a:gd name="connsiteX14" fmla="*/ 2332832 w 2976290"/>
                <a:gd name="connsiteY14" fmla="*/ 164715 h 5795027"/>
                <a:gd name="connsiteX15" fmla="*/ 2976290 w 2976290"/>
                <a:gd name="connsiteY15" fmla="*/ 524033 h 5795027"/>
                <a:gd name="connsiteX0" fmla="*/ 2955049 w 2987296"/>
                <a:gd name="connsiteY0" fmla="*/ 5266109 h 5795027"/>
                <a:gd name="connsiteX1" fmla="*/ 2332829 w 2987296"/>
                <a:gd name="connsiteY1" fmla="*/ 5630311 h 5795027"/>
                <a:gd name="connsiteX2" fmla="*/ 2137940 w 2987296"/>
                <a:gd name="connsiteY2" fmla="*/ 5795027 h 5795027"/>
                <a:gd name="connsiteX3" fmla="*/ 1950069 w 2987296"/>
                <a:gd name="connsiteY3" fmla="*/ 5630311 h 5795027"/>
                <a:gd name="connsiteX4" fmla="*/ 559353 w 2987296"/>
                <a:gd name="connsiteY4" fmla="*/ 4939455 h 5795027"/>
                <a:gd name="connsiteX5" fmla="*/ 0 w 2987296"/>
                <a:gd name="connsiteY5" fmla="*/ 3746068 h 5795027"/>
                <a:gd name="connsiteX6" fmla="*/ 0 w 2987296"/>
                <a:gd name="connsiteY6" fmla="*/ 3441681 h 5795027"/>
                <a:gd name="connsiteX7" fmla="*/ 0 w 2987296"/>
                <a:gd name="connsiteY7" fmla="*/ 3042471 h 5795027"/>
                <a:gd name="connsiteX8" fmla="*/ 0 w 2987296"/>
                <a:gd name="connsiteY8" fmla="*/ 2752557 h 5795027"/>
                <a:gd name="connsiteX9" fmla="*/ 0 w 2987296"/>
                <a:gd name="connsiteY9" fmla="*/ 2231503 h 5795027"/>
                <a:gd name="connsiteX10" fmla="*/ 0 w 2987296"/>
                <a:gd name="connsiteY10" fmla="*/ 2048959 h 5795027"/>
                <a:gd name="connsiteX11" fmla="*/ 559354 w 2987296"/>
                <a:gd name="connsiteY11" fmla="*/ 855573 h 5795027"/>
                <a:gd name="connsiteX12" fmla="*/ 1950071 w 2987296"/>
                <a:gd name="connsiteY12" fmla="*/ 164715 h 5795027"/>
                <a:gd name="connsiteX13" fmla="*/ 2144960 w 2987296"/>
                <a:gd name="connsiteY13" fmla="*/ 0 h 5795027"/>
                <a:gd name="connsiteX14" fmla="*/ 2332832 w 2987296"/>
                <a:gd name="connsiteY14" fmla="*/ 164715 h 5795027"/>
                <a:gd name="connsiteX15" fmla="*/ 2987296 w 2987296"/>
                <a:gd name="connsiteY15" fmla="*/ 557051 h 579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987296" h="5795027">
                  <a:moveTo>
                    <a:pt x="2955049" y="5266109"/>
                  </a:moveTo>
                  <a:cubicBezTo>
                    <a:pt x="2737194" y="5332489"/>
                    <a:pt x="2474819" y="5542158"/>
                    <a:pt x="2332829" y="5630311"/>
                  </a:cubicBezTo>
                  <a:lnTo>
                    <a:pt x="2137940" y="5795027"/>
                  </a:lnTo>
                  <a:lnTo>
                    <a:pt x="1950069" y="5630311"/>
                  </a:lnTo>
                  <a:cubicBezTo>
                    <a:pt x="1484225" y="5270318"/>
                    <a:pt x="959280" y="5171158"/>
                    <a:pt x="559353" y="4939455"/>
                  </a:cubicBezTo>
                  <a:cubicBezTo>
                    <a:pt x="174796" y="4670559"/>
                    <a:pt x="0" y="4362177"/>
                    <a:pt x="0" y="3746068"/>
                  </a:cubicBezTo>
                  <a:lnTo>
                    <a:pt x="0" y="3441681"/>
                  </a:lnTo>
                  <a:lnTo>
                    <a:pt x="0" y="3042471"/>
                  </a:lnTo>
                  <a:lnTo>
                    <a:pt x="0" y="2752557"/>
                  </a:lnTo>
                  <a:lnTo>
                    <a:pt x="0" y="2231503"/>
                  </a:lnTo>
                  <a:lnTo>
                    <a:pt x="0" y="2048959"/>
                  </a:lnTo>
                  <a:cubicBezTo>
                    <a:pt x="0" y="1432851"/>
                    <a:pt x="174797" y="1124469"/>
                    <a:pt x="559354" y="855573"/>
                  </a:cubicBezTo>
                  <a:cubicBezTo>
                    <a:pt x="959283" y="623869"/>
                    <a:pt x="1484227" y="524709"/>
                    <a:pt x="1950071" y="164715"/>
                  </a:cubicBezTo>
                  <a:lnTo>
                    <a:pt x="2144960" y="0"/>
                  </a:lnTo>
                  <a:lnTo>
                    <a:pt x="2332832" y="164715"/>
                  </a:lnTo>
                  <a:cubicBezTo>
                    <a:pt x="2471387" y="252054"/>
                    <a:pt x="2755510" y="441908"/>
                    <a:pt x="2987296" y="557051"/>
                  </a:cubicBezTo>
                </a:path>
              </a:pathLst>
            </a:custGeom>
            <a:noFill/>
            <a:ln w="25400" cap="rnd">
              <a:solidFill>
                <a:schemeClr val="bg2">
                  <a:lumMod val="75000"/>
                  <a:alpha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1B74D-DF90-4993-88AE-4D05C91F2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744" y="959587"/>
            <a:ext cx="9076329" cy="1064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B3DE9-A495-4E75-819D-E0B2E5505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6744" y="2248257"/>
            <a:ext cx="9076329" cy="36501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2430AC-DB07-423B-A52A-0065639AF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266975" y="6356350"/>
            <a:ext cx="29609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11008460-8B2F-4AAA-A4E2-10730069204C}" type="datetimeFigureOut">
              <a:rPr lang="en-US" smtClean="0"/>
              <a:pPr/>
              <a:t>4/18/24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FAFC9-FA18-4C55-8C92-B17603CAEE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66745" y="501128"/>
            <a:ext cx="33113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D5A493-61FB-4764-90B6-8CC218A781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9498" y="6356350"/>
            <a:ext cx="515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85000"/>
                  </a:schemeClr>
                </a:solidFill>
              </a:defRPr>
            </a:lvl1pPr>
          </a:lstStyle>
          <a:p>
            <a:fld id="{0946259B-8396-46CD-AD42-FDEDA89DA27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7473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72" r:id="rId6"/>
    <p:sldLayoutId id="2147483667" r:id="rId7"/>
    <p:sldLayoutId id="2147483668" r:id="rId8"/>
    <p:sldLayoutId id="2147483669" r:id="rId9"/>
    <p:sldLayoutId id="2147483671" r:id="rId10"/>
    <p:sldLayoutId id="214748367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SzPct val="150000"/>
        <a:buFont typeface="Goudy Old Style" panose="02020502050305020303" pitchFamily="18" charset="0"/>
        <a:buChar char="∙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9436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10000"/>
        </a:lnSpc>
        <a:spcBef>
          <a:spcPts val="500"/>
        </a:spcBef>
        <a:buSzPct val="150000"/>
        <a:buFont typeface="Goudy Old Style" panose="02020502050305020303" pitchFamily="18" charset="0"/>
        <a:buChar char="∙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2.deloitte.com/de/de/pages/consumer-industrial-products/articles/triple-long-tail-strategie.html" TargetMode="External"/><Relationship Id="rId3" Type="http://schemas.openxmlformats.org/officeDocument/2006/relationships/image" Target="../media/image35.emf"/><Relationship Id="rId7" Type="http://schemas.openxmlformats.org/officeDocument/2006/relationships/hyperlink" Target="https://www.amazon.de/-/en/Michael-Porter/dp/1591397782" TargetMode="Externa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mazon.de/-/en/Michael-Snyder/dp/0190234768/ref=sr_1_1?crid=RWUHC7G3LTVX&amp;dib=eyJ2IjoiMSJ9.yu-Y3pKGjJShTut20d57OBT1FbnrD-bxnI131vCFHO_8xXmUsDTeFcf4UtEF-agqIEp9mokfdwep9XX2hf61lkill38omEBqLciq57H8C9aC-fJoGEO4voql37pNES51I-x5WkmWi4PvsCToopg6MvcMcj6ITAd1mSjUuim7oVoUDGfwjzPLkJiEnkgZ1lEVJzAqKtytn-4K1knOgTsDxE3mm2gfG2jec-q1UeoXpY4.vaQW1bCO9BDBnqmNvVVtpXfDvbwxssPhrxv8pWjiCZI&amp;dib_tag=se&amp;keywords=genomics+and+personilized+medicine&amp;qid=1713343522&amp;sprefix=genomics+and+personalized+medicine%2Caps%2C98&amp;sr=8-1" TargetMode="External"/><Relationship Id="rId5" Type="http://schemas.openxmlformats.org/officeDocument/2006/relationships/hyperlink" Target="https://www.amazon.de/-/en/Reinhard-Renneberg/dp/0123735815/ref=sr_1_2?crid=3IOWY13C4MYMT&amp;dib=eyJ2IjoiMSJ9.wKRZydUR_GdtQqaYahm9HXVNVu11ksL5C4fI65rDd1w2wDqmwtOyGwcVJxSxNPielDFfvAfNKKJyFZ-B25lyYR_8qTZZHxmfDJ3UuCYIOm5IOJnpmPEJImOaEP7fv_XZ_aV2SKjkZviVcayjew5GfruHkx3SSL_Tt0uajMME7Mt38CjDtsqu22T8gKn20vn6NvbNgpY8ZOC6975vdt7FQe_iwrRvwQo-Mm9y7MB2e6g.3mNmidQPaCWl5ahxFSIYgqXsrLCFTvsDk2nMG4AaSIg&amp;dib_tag=se&amp;keywords=biotechnology+for+beginners&amp;qid=1713343570&amp;sprefix=biotechnology+for+beginners%2Caps%2C84&amp;sr=8-2" TargetMode="External"/><Relationship Id="rId4" Type="http://schemas.openxmlformats.org/officeDocument/2006/relationships/image" Target="../media/image36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mentimeter.com/app/presentation/alny66uon424hwe74hjuzvgrkt9fgkqi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hyperlink" Target="https://www.amazon.de/-/en/Hans-Christian-Pfohl/dp/3662562278/ref=sr_1_1?crid=1GIS8E6H5436A&amp;dib=eyJ2IjoiMSJ9.DzIJwl8jXj8SOq8IFmbm6nyqEikHVIaywvb90290LdfRxCpxHNQlTZBB406zBUupBViqYKmvsoeFo8b1UNs-aYZjpULhpgb32DM0pwAdI5rTE_0KWczdYQzK2DhrMeCfjuqM8K63rSIya1kWZx3WfLfN856s75uxcKRucrkfGNKNhId-FB00IZz5gqVM-8gtPT7ZE_eh4s9KylJtoBvCy66QT3pbiVF4nHr6tno2tPE.Xph25g_Eps6eBsdfMCEpJEHH0u2V2XLKCtNVQL4YJDU&amp;dib_tag=se&amp;keywords=pfohl+logistik&amp;qid=1713343778&amp;sprefix=pfohl+logistik%2Caps%2C104&amp;sr=8-1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amazon.de/-/en/W-Ross-Ashby/dp/3518276344/ref=sr_1_2?crid=19NOM1P1FSLP0&amp;dib=eyJ2IjoiMSJ9.EYq2z2R0f7xHCKuZ_Ebxdu11QGtxnsNP6FJ6OqQmybzv0umb9GKZz0TggBUEhnSducro6GcjvGU10zOxkNyaD45p_BobfmrNQcISh4GW7bpCisLX3B0heJMStHmLxH-U6QhiLlX-U-hMGhcyE3ROoUOSBU41YdLGQW7HfKr04jay73c_wU2SmKixBwjO6aLSWMiQUDbgsfnfJE5S0flVLCPHUXBqsHRixE-uD92nvLo.aH-Yj9mOHwomVBZNoKqkTj_fXHXjsLFFOhTaCvuMzvE&amp;dib_tag=se&amp;keywords=ashby+cybernetics&amp;qid=1713344197&amp;sprefix=ashby+cybernetics%2Caps%2C92&amp;sr=8-2" TargetMode="External"/><Relationship Id="rId5" Type="http://schemas.openxmlformats.org/officeDocument/2006/relationships/hyperlink" Target="https://www.amazon.de/-/en/Gary-Hamel/dp/1633696022/ref=sr_1_1?crid=3FFFWS3OFQ6VW&amp;dib=eyJ2IjoiMSJ9.FEhTvAQZlzV7cf6AVGYxn5Z53dZkr6MeaBNq1J-pphzsvm2fid6mSVUriOi2wtMo44_WfEamzE7K7GFnVbjZ04ad9PFRA-mgvRoetEybG8PUMtPfTC0e1kmXESWYZapWAv0SGarYcGW086DHlFOVWdhzzTYwnzMg3jiZjVor5qZMS0CpJQRaDc1C3d-S7Ek50lyYLfCxZUan_6SogbQZAzVPomRBon9vt9A-sxYTlt4.BYmAdXeVIRF_HTpypBC_bMKmncWMKMcM2a0-M_omyQg&amp;dib_tag=se&amp;keywords=humanocracy&amp;qid=1713344124&amp;sprefix=humanocracy%2Caps%2C101&amp;sr=8-1" TargetMode="External"/><Relationship Id="rId4" Type="http://schemas.openxmlformats.org/officeDocument/2006/relationships/hyperlink" Target="https://www.amazon.de/-/en/Gotz-G-Wehberg/dp/0367457814/ref=sr_1_2?crid=2R4DTGK19HWDD&amp;dib=eyJ2IjoiMSJ9.GwG0KZ_dbhJMgaV-FNso8_f6dIdXK11TB1sIc0aVNK4.I3zfwyXwKcEC0BoJFdE9czJ9TH6cOe26Lho2Dte3wHU&amp;dib_tag=se&amp;keywords=wehberg+supply+chain&amp;qid=1713343863&amp;sprefix=wehberg+supply+chain%2Caps%2C88&amp;sr=8-2" TargetMode="Externa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2228999"/>
            <a:ext cx="10167426" cy="1757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r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Herausforderungen für das </a:t>
            </a:r>
            <a:b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Supply Chain Management in Life Sciences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F2DA309-9C26-3C13-3B57-5C598005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96" y="4377619"/>
            <a:ext cx="9868649" cy="1757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Götz G. Wehberg</a:t>
            </a: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Vorlesung an der Hochschule Mainz / dem Hub für Biotechnologie</a:t>
            </a: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endParaRPr lang="de-DE" altLang="de-DE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2608753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10752698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lang="en-GB" altLang="de-D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New market entries of digital players are boosting, but still at the beginning</a:t>
            </a:r>
            <a:endParaRPr kumimoji="0" lang="en-GB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20">
            <a:extLst>
              <a:ext uri="{FF2B5EF4-FFF2-40B4-BE49-F238E27FC236}">
                <a16:creationId xmlns:a16="http://schemas.microsoft.com/office/drawing/2014/main" id="{C11C5181-FC1C-47A4-96C3-29C58E96E09A}"/>
              </a:ext>
            </a:extLst>
          </p:cNvPr>
          <p:cNvSpPr/>
          <p:nvPr/>
        </p:nvSpPr>
        <p:spPr>
          <a:xfrm>
            <a:off x="960119" y="6428935"/>
            <a:ext cx="5336581" cy="289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Basis: Selected examples, market figures by BCG       EMR : Electronic Medical Record</a:t>
            </a:r>
          </a:p>
        </p:txBody>
      </p:sp>
      <p:sp>
        <p:nvSpPr>
          <p:cNvPr id="9" name="Richtungspfeil 8">
            <a:extLst>
              <a:ext uri="{FF2B5EF4-FFF2-40B4-BE49-F238E27FC236}">
                <a16:creationId xmlns:a16="http://schemas.microsoft.com/office/drawing/2014/main" id="{3C5B1F18-5088-A856-5EBC-12A4C76D3046}"/>
              </a:ext>
            </a:extLst>
          </p:cNvPr>
          <p:cNvSpPr/>
          <p:nvPr/>
        </p:nvSpPr>
        <p:spPr>
          <a:xfrm>
            <a:off x="1141527" y="1884680"/>
            <a:ext cx="2985840" cy="400701"/>
          </a:xfrm>
          <a:prstGeom prst="homePlat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tech players</a:t>
            </a:r>
            <a:endParaRPr lang="en-GB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Eingebuchteter Richtungspfeil 12">
            <a:extLst>
              <a:ext uri="{FF2B5EF4-FFF2-40B4-BE49-F238E27FC236}">
                <a16:creationId xmlns:a16="http://schemas.microsoft.com/office/drawing/2014/main" id="{54B71904-720E-EE77-2070-399E785C2535}"/>
              </a:ext>
            </a:extLst>
          </p:cNvPr>
          <p:cNvSpPr/>
          <p:nvPr/>
        </p:nvSpPr>
        <p:spPr>
          <a:xfrm>
            <a:off x="4645950" y="1898503"/>
            <a:ext cx="3287918" cy="392324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EMR &amp; data aggregators</a:t>
            </a:r>
            <a:endParaRPr lang="en-GB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Eingebuchteter Richtungspfeil 16">
            <a:extLst>
              <a:ext uri="{FF2B5EF4-FFF2-40B4-BE49-F238E27FC236}">
                <a16:creationId xmlns:a16="http://schemas.microsoft.com/office/drawing/2014/main" id="{14BD500F-ABB4-685B-73C7-8032A7AA09EA}"/>
              </a:ext>
            </a:extLst>
          </p:cNvPr>
          <p:cNvSpPr/>
          <p:nvPr/>
        </p:nvSpPr>
        <p:spPr>
          <a:xfrm>
            <a:off x="8094654" y="1896155"/>
            <a:ext cx="3447808" cy="392324"/>
          </a:xfrm>
          <a:prstGeom prst="chevron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Niche analytics &amp; biotech</a:t>
            </a:r>
            <a:endParaRPr lang="en-GB" sz="2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" name="Gerade Verbindung 14">
            <a:extLst>
              <a:ext uri="{FF2B5EF4-FFF2-40B4-BE49-F238E27FC236}">
                <a16:creationId xmlns:a16="http://schemas.microsoft.com/office/drawing/2014/main" id="{9E0B6D75-8EBC-131D-BAD7-5652F46EEE52}"/>
              </a:ext>
            </a:extLst>
          </p:cNvPr>
          <p:cNvCxnSpPr>
            <a:cxnSpLocks/>
          </p:cNvCxnSpPr>
          <p:nvPr/>
        </p:nvCxnSpPr>
        <p:spPr>
          <a:xfrm>
            <a:off x="4744112" y="2285383"/>
            <a:ext cx="30915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18">
            <a:extLst>
              <a:ext uri="{FF2B5EF4-FFF2-40B4-BE49-F238E27FC236}">
                <a16:creationId xmlns:a16="http://schemas.microsoft.com/office/drawing/2014/main" id="{6001E164-C211-9765-EC98-A7CF4949E810}"/>
              </a:ext>
            </a:extLst>
          </p:cNvPr>
          <p:cNvCxnSpPr>
            <a:cxnSpLocks/>
          </p:cNvCxnSpPr>
          <p:nvPr/>
        </p:nvCxnSpPr>
        <p:spPr>
          <a:xfrm>
            <a:off x="8272761" y="2283035"/>
            <a:ext cx="30915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B334DC17-0373-1F30-F28C-D90B76A0A673}"/>
              </a:ext>
            </a:extLst>
          </p:cNvPr>
          <p:cNvCxnSpPr>
            <a:cxnSpLocks/>
          </p:cNvCxnSpPr>
          <p:nvPr/>
        </p:nvCxnSpPr>
        <p:spPr>
          <a:xfrm>
            <a:off x="1088651" y="2285384"/>
            <a:ext cx="309159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>
            <a:extLst>
              <a:ext uri="{FF2B5EF4-FFF2-40B4-BE49-F238E27FC236}">
                <a16:creationId xmlns:a16="http://schemas.microsoft.com/office/drawing/2014/main" id="{9E2ED8CC-08DB-2828-753D-8D27D54F52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360" t="22962" r="31382" b="22962"/>
          <a:stretch/>
        </p:blipFill>
        <p:spPr bwMode="auto">
          <a:xfrm>
            <a:off x="8689159" y="3615987"/>
            <a:ext cx="1414162" cy="58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0" descr="AWS Marketplace: Innovaccer">
            <a:extLst>
              <a:ext uri="{FF2B5EF4-FFF2-40B4-BE49-F238E27FC236}">
                <a16:creationId xmlns:a16="http://schemas.microsoft.com/office/drawing/2014/main" id="{C231E609-CCEF-D15D-243D-4E6DEEAF8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5046" y="2471068"/>
            <a:ext cx="2084571" cy="35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38229E82-DA91-92C6-9B81-97FC17174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783" y="4470206"/>
            <a:ext cx="1558554" cy="3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Epic logo">
            <a:extLst>
              <a:ext uri="{FF2B5EF4-FFF2-40B4-BE49-F238E27FC236}">
                <a16:creationId xmlns:a16="http://schemas.microsoft.com/office/drawing/2014/main" id="{D6CE0755-808F-80FC-A614-21748A6BE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085" y="2970459"/>
            <a:ext cx="930310" cy="5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ealth Catalyst gibt Erstausgabepreis für Börsengang bekannt">
            <a:extLst>
              <a:ext uri="{FF2B5EF4-FFF2-40B4-BE49-F238E27FC236}">
                <a16:creationId xmlns:a16="http://schemas.microsoft.com/office/drawing/2014/main" id="{0F24DDAD-5ECA-A800-0DC4-5286C93DE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567" y="3463695"/>
            <a:ext cx="2136931" cy="38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Microsoft Logo – Future Decoded 2019">
            <a:extLst>
              <a:ext uri="{FF2B5EF4-FFF2-40B4-BE49-F238E27FC236}">
                <a16:creationId xmlns:a16="http://schemas.microsoft.com/office/drawing/2014/main" id="{1001ADDF-408A-A711-B0D1-71A589115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414" y="2394987"/>
            <a:ext cx="2129289" cy="7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Google logo - Wikipedia">
            <a:extLst>
              <a:ext uri="{FF2B5EF4-FFF2-40B4-BE49-F238E27FC236}">
                <a16:creationId xmlns:a16="http://schemas.microsoft.com/office/drawing/2014/main" id="{26B5A4D1-89BB-B206-6182-936FA79A4D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2189" y="4875626"/>
            <a:ext cx="1395082" cy="47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go von Amazon Symbol Symbol Design: Stock-Vektorgrafik (Lizenzfrei)  2270561027 | Shutterstock">
            <a:extLst>
              <a:ext uri="{FF2B5EF4-FFF2-40B4-BE49-F238E27FC236}">
                <a16:creationId xmlns:a16="http://schemas.microsoft.com/office/drawing/2014/main" id="{D26C5632-2734-44D6-A21D-AAEA9F26C0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68"/>
          <a:stretch/>
        </p:blipFill>
        <p:spPr bwMode="auto">
          <a:xfrm>
            <a:off x="1692413" y="4045323"/>
            <a:ext cx="1711953" cy="82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FAD48474-0F38-5B8A-62EB-EFE93A0D2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17" y="3213722"/>
            <a:ext cx="714761" cy="831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ogos und Markenrichtlinien | NVIDIA">
            <a:extLst>
              <a:ext uri="{FF2B5EF4-FFF2-40B4-BE49-F238E27FC236}">
                <a16:creationId xmlns:a16="http://schemas.microsoft.com/office/drawing/2014/main" id="{8DD9730A-9EB9-0CAF-BE54-9BD2F16494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54"/>
          <a:stretch/>
        </p:blipFill>
        <p:spPr bwMode="auto">
          <a:xfrm>
            <a:off x="1556388" y="3222736"/>
            <a:ext cx="1587770" cy="95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54">
            <a:extLst>
              <a:ext uri="{FF2B5EF4-FFF2-40B4-BE49-F238E27FC236}">
                <a16:creationId xmlns:a16="http://schemas.microsoft.com/office/drawing/2014/main" id="{2F493C18-B713-2933-5AF1-86378B18C14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6635" y="2378234"/>
            <a:ext cx="1436998" cy="421614"/>
          </a:xfrm>
          <a:prstGeom prst="rect">
            <a:avLst/>
          </a:prstGeom>
        </p:spPr>
      </p:pic>
      <p:pic>
        <p:nvPicPr>
          <p:cNvPr id="23" name="Picture 15" descr="Optum">
            <a:extLst>
              <a:ext uri="{FF2B5EF4-FFF2-40B4-BE49-F238E27FC236}">
                <a16:creationId xmlns:a16="http://schemas.microsoft.com/office/drawing/2014/main" id="{173FF024-B84D-2311-7988-FA424DA57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0838" y="3002007"/>
            <a:ext cx="1015863" cy="3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ealthVerity">
            <a:extLst>
              <a:ext uri="{FF2B5EF4-FFF2-40B4-BE49-F238E27FC236}">
                <a16:creationId xmlns:a16="http://schemas.microsoft.com/office/drawing/2014/main" id="{DE747EE0-593F-9E56-95B3-D267A404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3746" y="4900267"/>
            <a:ext cx="2040573" cy="394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7" descr="Truveta">
            <a:extLst>
              <a:ext uri="{FF2B5EF4-FFF2-40B4-BE49-F238E27FC236}">
                <a16:creationId xmlns:a16="http://schemas.microsoft.com/office/drawing/2014/main" id="{C5BCFEE8-503D-71C7-E97C-CE851B625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04309" y="3049858"/>
            <a:ext cx="1533148" cy="42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1">
            <a:extLst>
              <a:ext uri="{FF2B5EF4-FFF2-40B4-BE49-F238E27FC236}">
                <a16:creationId xmlns:a16="http://schemas.microsoft.com/office/drawing/2014/main" id="{53DDC901-B672-5477-65FE-4151DAE67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2180" y="3974419"/>
            <a:ext cx="2001181" cy="35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>
            <a:extLst>
              <a:ext uri="{FF2B5EF4-FFF2-40B4-BE49-F238E27FC236}">
                <a16:creationId xmlns:a16="http://schemas.microsoft.com/office/drawing/2014/main" id="{E4E7DBD8-CF52-A647-D839-4847E15A9FE7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750" y="4489941"/>
            <a:ext cx="1010559" cy="449805"/>
          </a:xfrm>
          <a:prstGeom prst="rect">
            <a:avLst/>
          </a:prstGeom>
        </p:spPr>
      </p:pic>
      <p:pic>
        <p:nvPicPr>
          <p:cNvPr id="28" name="Picture 10">
            <a:extLst>
              <a:ext uri="{FF2B5EF4-FFF2-40B4-BE49-F238E27FC236}">
                <a16:creationId xmlns:a16="http://schemas.microsoft.com/office/drawing/2014/main" id="{0AEA3AA2-FB3F-F219-7BCF-637F4B34C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931" b="31353"/>
          <a:stretch/>
        </p:blipFill>
        <p:spPr bwMode="auto">
          <a:xfrm>
            <a:off x="10137456" y="2791418"/>
            <a:ext cx="1158814" cy="206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09">
            <a:extLst>
              <a:ext uri="{FF2B5EF4-FFF2-40B4-BE49-F238E27FC236}">
                <a16:creationId xmlns:a16="http://schemas.microsoft.com/office/drawing/2014/main" id="{1B3456F2-79EA-B8BA-C2A1-3879941D926E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5162" y="3989087"/>
            <a:ext cx="1275547" cy="361305"/>
          </a:xfrm>
          <a:prstGeom prst="rect">
            <a:avLst/>
          </a:prstGeom>
        </p:spPr>
      </p:pic>
      <p:pic>
        <p:nvPicPr>
          <p:cNvPr id="30" name="Picture 123">
            <a:extLst>
              <a:ext uri="{FF2B5EF4-FFF2-40B4-BE49-F238E27FC236}">
                <a16:creationId xmlns:a16="http://schemas.microsoft.com/office/drawing/2014/main" id="{6EE3414A-A633-0776-AB77-B67FF9F99001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783" b="26683"/>
          <a:stretch/>
        </p:blipFill>
        <p:spPr>
          <a:xfrm>
            <a:off x="9891392" y="3443747"/>
            <a:ext cx="1283986" cy="335330"/>
          </a:xfrm>
          <a:prstGeom prst="rect">
            <a:avLst/>
          </a:prstGeom>
        </p:spPr>
      </p:pic>
      <p:pic>
        <p:nvPicPr>
          <p:cNvPr id="32" name="Picture 37" descr="PatchAi - Crunchbase Company Profile &amp;amp; Funding">
            <a:extLst>
              <a:ext uri="{FF2B5EF4-FFF2-40B4-BE49-F238E27FC236}">
                <a16:creationId xmlns:a16="http://schemas.microsoft.com/office/drawing/2014/main" id="{073A22AD-287C-8526-06D8-4FE6CDDF2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6635" y="4353606"/>
            <a:ext cx="1097221" cy="265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Prognos® Health and Blue Health Intelligence® Partner to Improve Accuracy  of Underwriting Decisions for the Group Risk Market">
            <a:extLst>
              <a:ext uri="{FF2B5EF4-FFF2-40B4-BE49-F238E27FC236}">
                <a16:creationId xmlns:a16="http://schemas.microsoft.com/office/drawing/2014/main" id="{828A3D14-6510-FC2E-01AF-0AFFD93DA6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27498" y="4908230"/>
            <a:ext cx="1309314" cy="43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9E5A8326-D392-355B-E468-2DB567041710}"/>
              </a:ext>
            </a:extLst>
          </p:cNvPr>
          <p:cNvSpPr txBox="1"/>
          <p:nvPr/>
        </p:nvSpPr>
        <p:spPr>
          <a:xfrm>
            <a:off x="1088651" y="5470956"/>
            <a:ext cx="1028345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GB" altLang="de-DE" sz="2000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Life Sciences analytics </a:t>
            </a:r>
            <a:r>
              <a:rPr lang="en-GB" altLang="de-DE" sz="2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market grows &gt;20x by 2030 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buFont typeface="Wingdings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Future business models in Biomedicine are characterized by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collaborative ventures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service-based models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and include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prevention</a:t>
            </a:r>
            <a:endParaRPr lang="en-GB" sz="2000" b="1" dirty="0"/>
          </a:p>
        </p:txBody>
      </p: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7FFC6FDE-1A98-7562-1E2F-CC11F7A65C75}"/>
              </a:ext>
            </a:extLst>
          </p:cNvPr>
          <p:cNvGrpSpPr/>
          <p:nvPr/>
        </p:nvGrpSpPr>
        <p:grpSpPr>
          <a:xfrm>
            <a:off x="11372106" y="582761"/>
            <a:ext cx="973460" cy="973460"/>
            <a:chOff x="4078014" y="1411014"/>
            <a:chExt cx="4035972" cy="4035972"/>
          </a:xfrm>
        </p:grpSpPr>
        <p:sp>
          <p:nvSpPr>
            <p:cNvPr id="37" name="Kreis 36">
              <a:extLst>
                <a:ext uri="{FF2B5EF4-FFF2-40B4-BE49-F238E27FC236}">
                  <a16:creationId xmlns:a16="http://schemas.microsoft.com/office/drawing/2014/main" id="{7761F947-DDEA-03BF-B520-5D0B72A151E9}"/>
                </a:ext>
              </a:extLst>
            </p:cNvPr>
            <p:cNvSpPr/>
            <p:nvPr/>
          </p:nvSpPr>
          <p:spPr>
            <a:xfrm>
              <a:off x="4078014" y="1411014"/>
              <a:ext cx="4035972" cy="4035972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8" name="Kreis 37">
              <a:extLst>
                <a:ext uri="{FF2B5EF4-FFF2-40B4-BE49-F238E27FC236}">
                  <a16:creationId xmlns:a16="http://schemas.microsoft.com/office/drawing/2014/main" id="{42BA3988-C808-75BB-5E20-8E336AFDE984}"/>
                </a:ext>
              </a:extLst>
            </p:cNvPr>
            <p:cNvSpPr/>
            <p:nvPr/>
          </p:nvSpPr>
          <p:spPr>
            <a:xfrm>
              <a:off x="4784310" y="2621808"/>
              <a:ext cx="2623379" cy="2623379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rgbClr val="00B05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  <p:sp>
          <p:nvSpPr>
            <p:cNvPr id="39" name="Kreis 38">
              <a:extLst>
                <a:ext uri="{FF2B5EF4-FFF2-40B4-BE49-F238E27FC236}">
                  <a16:creationId xmlns:a16="http://schemas.microsoft.com/office/drawing/2014/main" id="{427DA8F0-D0C4-B616-0FF8-3403B7A9C665}"/>
                </a:ext>
              </a:extLst>
            </p:cNvPr>
            <p:cNvSpPr/>
            <p:nvPr/>
          </p:nvSpPr>
          <p:spPr>
            <a:xfrm>
              <a:off x="5490604" y="3832598"/>
              <a:ext cx="1210790" cy="1210790"/>
            </a:xfrm>
            <a:prstGeom prst="pie">
              <a:avLst>
                <a:gd name="adj1" fmla="val 5400000"/>
                <a:gd name="adj2" fmla="val 16200000"/>
              </a:avLst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4023067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8" y="315793"/>
            <a:ext cx="11215091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lang="en-GB" altLang="de-DE" sz="4000" b="1" dirty="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Business models in biomedicine must consider principles of Human AI, that really benefits humans</a:t>
            </a:r>
            <a:endParaRPr kumimoji="0" lang="en-GB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20">
            <a:extLst>
              <a:ext uri="{FF2B5EF4-FFF2-40B4-BE49-F238E27FC236}">
                <a16:creationId xmlns:a16="http://schemas.microsoft.com/office/drawing/2014/main" id="{C11C5181-FC1C-47A4-96C3-29C58E96E09A}"/>
              </a:ext>
            </a:extLst>
          </p:cNvPr>
          <p:cNvSpPr/>
          <p:nvPr/>
        </p:nvSpPr>
        <p:spPr>
          <a:xfrm>
            <a:off x="960120" y="6428935"/>
            <a:ext cx="2219178" cy="289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Quelle: Wehberg 2023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8CD044E-50CF-3421-63F2-67D96043E03A}"/>
              </a:ext>
            </a:extLst>
          </p:cNvPr>
          <p:cNvSpPr/>
          <p:nvPr/>
        </p:nvSpPr>
        <p:spPr>
          <a:xfrm>
            <a:off x="3142955" y="1983546"/>
            <a:ext cx="2006702" cy="20067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Governing AI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1795005-D10E-C960-58FA-6A1B3F27A8D6}"/>
              </a:ext>
            </a:extLst>
          </p:cNvPr>
          <p:cNvSpPr txBox="1"/>
          <p:nvPr/>
        </p:nvSpPr>
        <p:spPr>
          <a:xfrm>
            <a:off x="6097170" y="1927274"/>
            <a:ext cx="4939709" cy="200670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Independence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Autonomy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Auditing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Competition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90B32A4-2134-6271-9EA3-08A5F66C841C}"/>
              </a:ext>
            </a:extLst>
          </p:cNvPr>
          <p:cNvSpPr txBox="1"/>
          <p:nvPr/>
        </p:nvSpPr>
        <p:spPr>
          <a:xfrm>
            <a:off x="6108892" y="4148462"/>
            <a:ext cx="4939709" cy="200503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Sovereignty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Exchangeability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Balanced-Open-Source 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Continuous improvement</a:t>
            </a:r>
            <a:endParaRPr lang="en-GB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646B2D1-1D45-83F6-3665-363D98A78857}"/>
              </a:ext>
            </a:extLst>
          </p:cNvPr>
          <p:cNvSpPr/>
          <p:nvPr/>
        </p:nvSpPr>
        <p:spPr>
          <a:xfrm>
            <a:off x="960118" y="1995266"/>
            <a:ext cx="2006702" cy="200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Governing AI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F7827B46-1C2E-1292-DEAD-1A23D0AC5406}"/>
              </a:ext>
            </a:extLst>
          </p:cNvPr>
          <p:cNvSpPr/>
          <p:nvPr/>
        </p:nvSpPr>
        <p:spPr>
          <a:xfrm>
            <a:off x="971840" y="4187484"/>
            <a:ext cx="2006702" cy="2006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Running AI</a:t>
            </a:r>
          </a:p>
        </p:txBody>
      </p:sp>
      <p:pic>
        <p:nvPicPr>
          <p:cNvPr id="4098" name="Picture 2" descr="A Three-layered Model of AI Governance - Spiceworks">
            <a:extLst>
              <a:ext uri="{FF2B5EF4-FFF2-40B4-BE49-F238E27FC236}">
                <a16:creationId xmlns:a16="http://schemas.microsoft.com/office/drawing/2014/main" id="{6A5C3184-295D-394D-BA60-3DC29B4088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4" r="12148"/>
          <a:stretch/>
        </p:blipFill>
        <p:spPr bwMode="auto">
          <a:xfrm>
            <a:off x="3142955" y="1970948"/>
            <a:ext cx="288387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IOps - Artificial Intelligence for IT Operations | HData Systems">
            <a:extLst>
              <a:ext uri="{FF2B5EF4-FFF2-40B4-BE49-F238E27FC236}">
                <a16:creationId xmlns:a16="http://schemas.microsoft.com/office/drawing/2014/main" id="{D0BFE95A-5249-86DC-05E5-34CCD6BC7E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0"/>
          <a:stretch/>
        </p:blipFill>
        <p:spPr bwMode="auto">
          <a:xfrm>
            <a:off x="3142955" y="4187484"/>
            <a:ext cx="2883877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0637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5C2245-746A-170A-1832-88BBCEF9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6" y="397322"/>
            <a:ext cx="6400215" cy="1507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en-GB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Possible research projects </a:t>
            </a:r>
            <a:endParaRPr kumimoji="0" lang="en-GB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CF982-3EAA-04FB-4769-A3005934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6" y="2437369"/>
            <a:ext cx="7076049" cy="34305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de-D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Development of </a:t>
            </a:r>
            <a:r>
              <a:rPr lang="en-US" altLang="de-DE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business models</a:t>
            </a:r>
            <a:r>
              <a:rPr lang="en-US" altLang="de-D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including a research </a:t>
            </a:r>
            <a:r>
              <a:rPr lang="en-US" altLang="de-DE" sz="2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platform for the exploration of patient data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Definition of the </a:t>
            </a: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standards of sovereign AI</a:t>
            </a: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medicine </a:t>
            </a: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 requirements for audit-capable digital medicine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Harmonization of </a:t>
            </a: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data models of global aggregators </a:t>
            </a: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 patient data 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Development of an </a:t>
            </a:r>
            <a:r>
              <a:rPr kumimoji="0" lang="en-US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AI for quality assurance of evidence-based procedures </a:t>
            </a: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for healthcare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en-US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</a:p>
        </p:txBody>
      </p:sp>
      <p:pic>
        <p:nvPicPr>
          <p:cNvPr id="4" name="Picture 2" descr="Unlocking the Power of AI with a Real-Time Data Strategy | CIO">
            <a:extLst>
              <a:ext uri="{FF2B5EF4-FFF2-40B4-BE49-F238E27FC236}">
                <a16:creationId xmlns:a16="http://schemas.microsoft.com/office/drawing/2014/main" id="{4E0547ED-6C35-6070-B2F3-36C5BAAA66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1" r="23127"/>
          <a:stretch/>
        </p:blipFill>
        <p:spPr bwMode="auto">
          <a:xfrm>
            <a:off x="610194" y="632595"/>
            <a:ext cx="3545100" cy="57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3484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Redefining Health Care: Creating Value-based Competition on Results">
            <a:extLst>
              <a:ext uri="{FF2B5EF4-FFF2-40B4-BE49-F238E27FC236}">
                <a16:creationId xmlns:a16="http://schemas.microsoft.com/office/drawing/2014/main" id="{52594FF6-FE76-C46E-2FDA-67CA4E94A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710" y="2111651"/>
            <a:ext cx="2067633" cy="306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6018123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en-GB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Literature</a:t>
            </a:r>
            <a:endParaRPr kumimoji="0" lang="en-GB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3AABFB-75B0-9D07-713C-D913DA1F8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353" y="2111651"/>
            <a:ext cx="2164584" cy="30631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084" name="Picture 12">
            <a:extLst>
              <a:ext uri="{FF2B5EF4-FFF2-40B4-BE49-F238E27FC236}">
                <a16:creationId xmlns:a16="http://schemas.microsoft.com/office/drawing/2014/main" id="{51816C9B-3E57-0CBC-ED52-8604EA3BF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189" y="2111650"/>
            <a:ext cx="2067632" cy="313043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05594575-CE69-7680-0DA4-F94D1C77939A}"/>
              </a:ext>
            </a:extLst>
          </p:cNvPr>
          <p:cNvSpPr txBox="1"/>
          <p:nvPr/>
        </p:nvSpPr>
        <p:spPr>
          <a:xfrm>
            <a:off x="960119" y="5174811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click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here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B9C1CF4-7849-CC07-BB68-9E3B0C3BFC3F}"/>
              </a:ext>
            </a:extLst>
          </p:cNvPr>
          <p:cNvSpPr txBox="1"/>
          <p:nvPr/>
        </p:nvSpPr>
        <p:spPr>
          <a:xfrm>
            <a:off x="3827642" y="5174811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click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here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300754F-33FB-A148-549F-F77EA6C5556B}"/>
              </a:ext>
            </a:extLst>
          </p:cNvPr>
          <p:cNvSpPr txBox="1"/>
          <p:nvPr/>
        </p:nvSpPr>
        <p:spPr>
          <a:xfrm>
            <a:off x="6385677" y="5174811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click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here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33CD573-D225-F2D3-CA42-E3D12EA8D6C2}"/>
              </a:ext>
            </a:extLst>
          </p:cNvPr>
          <p:cNvSpPr txBox="1"/>
          <p:nvPr/>
        </p:nvSpPr>
        <p:spPr>
          <a:xfrm>
            <a:off x="9042188" y="5174811"/>
            <a:ext cx="13420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click </a:t>
            </a:r>
            <a:r>
              <a:rPr lang="en-GB" sz="2000" i="1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here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Biotechnology for Beginners: Forew. by Tom A. Rapoport">
            <a:extLst>
              <a:ext uri="{FF2B5EF4-FFF2-40B4-BE49-F238E27FC236}">
                <a16:creationId xmlns:a16="http://schemas.microsoft.com/office/drawing/2014/main" id="{28768E90-B631-C028-7FDB-32E39878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72" y="2111650"/>
            <a:ext cx="2429216" cy="313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89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8" y="315793"/>
            <a:ext cx="10983352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Contact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0" name="Rectangle 120">
            <a:extLst>
              <a:ext uri="{FF2B5EF4-FFF2-40B4-BE49-F238E27FC236}">
                <a16:creationId xmlns:a16="http://schemas.microsoft.com/office/drawing/2014/main" id="{341EF743-87EC-EAC7-9E23-0F2BA2C01061}"/>
              </a:ext>
            </a:extLst>
          </p:cNvPr>
          <p:cNvSpPr/>
          <p:nvPr/>
        </p:nvSpPr>
        <p:spPr>
          <a:xfrm>
            <a:off x="960119" y="6451005"/>
            <a:ext cx="2753751" cy="28741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endParaRPr lang="en-GB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DB8DEFF-C405-A16B-AB25-084C6B45CEE1}"/>
              </a:ext>
            </a:extLst>
          </p:cNvPr>
          <p:cNvSpPr txBox="1"/>
          <p:nvPr/>
        </p:nvSpPr>
        <p:spPr>
          <a:xfrm>
            <a:off x="960118" y="2186449"/>
            <a:ext cx="5288539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Dr.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Götz G. Wehberg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GWehberg@DigitalSupplyInstitute.com</a:t>
            </a: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Cel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.: +49.151.12462890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For the download of this </a:t>
            </a:r>
            <a:r>
              <a: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presentation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pic>
        <p:nvPicPr>
          <p:cNvPr id="3" name="Picture 2" descr="Dr. Goetz G. Wehberg">
            <a:extLst>
              <a:ext uri="{FF2B5EF4-FFF2-40B4-BE49-F238E27FC236}">
                <a16:creationId xmlns:a16="http://schemas.microsoft.com/office/drawing/2014/main" id="{EDC7E0A3-F237-893E-3EB7-98D927CBF6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43" y="2419937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2C8A8EA6-5346-1562-F311-35461D363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6251" y="4783022"/>
            <a:ext cx="1097280" cy="110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51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ircular Arrow 30">
            <a:extLst>
              <a:ext uri="{FF2B5EF4-FFF2-40B4-BE49-F238E27FC236}">
                <a16:creationId xmlns:a16="http://schemas.microsoft.com/office/drawing/2014/main" id="{CFD1CE61-AA4D-3CF5-A1A9-9E0E04740EA5}"/>
              </a:ext>
            </a:extLst>
          </p:cNvPr>
          <p:cNvSpPr/>
          <p:nvPr/>
        </p:nvSpPr>
        <p:spPr>
          <a:xfrm rot="18784351">
            <a:off x="5401572" y="2969291"/>
            <a:ext cx="2107800" cy="2027353"/>
          </a:xfrm>
          <a:prstGeom prst="circularArrow">
            <a:avLst>
              <a:gd name="adj1" fmla="val 17455"/>
              <a:gd name="adj2" fmla="val 1142319"/>
              <a:gd name="adj3" fmla="val 20315743"/>
              <a:gd name="adj4" fmla="val 8059065"/>
              <a:gd name="adj5" fmla="val 12500"/>
            </a:avLst>
          </a:prstGeom>
          <a:solidFill>
            <a:srgbClr val="C00000">
              <a:alpha val="70000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171" tIns="52586" rIns="105171" bIns="52586" rtlCol="0" anchor="ctr"/>
          <a:lstStyle/>
          <a:p>
            <a:pPr algn="ctr"/>
            <a:endParaRPr lang="de-D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6955567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Entwicklung von Supply Chains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8FD4A44E-9E98-4DD8-1566-47D45E15DFF0}"/>
              </a:ext>
            </a:extLst>
          </p:cNvPr>
          <p:cNvSpPr>
            <a:spLocks/>
          </p:cNvSpPr>
          <p:nvPr/>
        </p:nvSpPr>
        <p:spPr>
          <a:xfrm>
            <a:off x="6491716" y="4084688"/>
            <a:ext cx="3417479" cy="185027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lIns="579685" tIns="52586" rIns="105171" bIns="52586" rtlCol="0" anchor="t"/>
          <a:lstStyle/>
          <a:p>
            <a:pPr defTabSz="887553"/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Komplex</a:t>
            </a:r>
            <a:b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ohne Wert </a:t>
            </a:r>
            <a:r>
              <a:rPr lang="de-DE" sz="20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(vor 1950)</a:t>
            </a:r>
          </a:p>
          <a:p>
            <a:pPr defTabSz="887553"/>
            <a:endParaRPr lang="de-DE" sz="1000" b="1" kern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Fragmentiert 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Intransparent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Ausnahme: Militär</a:t>
            </a:r>
          </a:p>
        </p:txBody>
      </p:sp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1538C4AF-788B-9C41-E538-3EB5D20D833D}"/>
              </a:ext>
            </a:extLst>
          </p:cNvPr>
          <p:cNvSpPr/>
          <p:nvPr/>
        </p:nvSpPr>
        <p:spPr>
          <a:xfrm>
            <a:off x="6491716" y="2064606"/>
            <a:ext cx="3417479" cy="185027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lIns="579685" tIns="52586" rIns="105171" bIns="52586" rtlCol="0" anchor="t"/>
          <a:lstStyle/>
          <a:p>
            <a:pPr defTabSz="887553"/>
            <a:r>
              <a:rPr lang="de-DE" sz="20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Digital	und</a:t>
            </a:r>
          </a:p>
          <a:p>
            <a:pPr defTabSz="887553"/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individuell </a:t>
            </a:r>
            <a:r>
              <a:rPr lang="de-DE" sz="20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(ca. 2020+)</a:t>
            </a:r>
          </a:p>
          <a:p>
            <a:pPr defTabSz="887553"/>
            <a:endParaRPr lang="de-DE" sz="1000" b="1" kern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Selbststeuernde</a:t>
            </a:r>
            <a:b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Netzwerke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Bsp.: KI (LLMOps)</a:t>
            </a:r>
          </a:p>
        </p:txBody>
      </p:sp>
      <p:sp>
        <p:nvSpPr>
          <p:cNvPr id="4" name="Rounded Rectangle 20">
            <a:extLst>
              <a:ext uri="{FF2B5EF4-FFF2-40B4-BE49-F238E27FC236}">
                <a16:creationId xmlns:a16="http://schemas.microsoft.com/office/drawing/2014/main" id="{4F53F4C2-4630-3D10-1FB5-F9377B1A27F5}"/>
              </a:ext>
            </a:extLst>
          </p:cNvPr>
          <p:cNvSpPr/>
          <p:nvPr/>
        </p:nvSpPr>
        <p:spPr>
          <a:xfrm>
            <a:off x="2852172" y="2064606"/>
            <a:ext cx="3417479" cy="185027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lIns="579685" tIns="52586" rIns="105171" bIns="52586" rtlCol="0" anchor="t"/>
          <a:lstStyle/>
          <a:p>
            <a:pPr defTabSz="887553"/>
            <a:r>
              <a:rPr lang="de-DE" sz="20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Nachfrage </a:t>
            </a:r>
          </a:p>
          <a:p>
            <a:pPr defTabSz="887553"/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getrieben </a:t>
            </a:r>
            <a:r>
              <a:rPr lang="de-DE" sz="20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(ca. 1990+)</a:t>
            </a:r>
          </a:p>
          <a:p>
            <a:pPr defTabSz="887553"/>
            <a:endParaRPr lang="de-DE" sz="1000" b="1" kern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Segmentiert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Pull-Prinzip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Bsp.: Kanban, DD</a:t>
            </a: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MR</a:t>
            </a: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FFB17F4D-E124-AA0F-ABC5-CD03E4BAEFDD}"/>
              </a:ext>
            </a:extLst>
          </p:cNvPr>
          <p:cNvSpPr/>
          <p:nvPr/>
        </p:nvSpPr>
        <p:spPr>
          <a:xfrm>
            <a:off x="2852172" y="4084688"/>
            <a:ext cx="3417479" cy="1850270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</a:ln>
          <a:effectLst/>
        </p:spPr>
        <p:txBody>
          <a:bodyPr lIns="579685" tIns="52586" rIns="105171" bIns="52586" rtlCol="0" anchor="t"/>
          <a:lstStyle/>
          <a:p>
            <a:pPr defTabSz="887553"/>
            <a:r>
              <a:rPr lang="de-DE" sz="2000" b="1" kern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Effizienz </a:t>
            </a:r>
            <a:b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fokussiert </a:t>
            </a:r>
            <a:r>
              <a:rPr lang="de-DE" sz="2000" kern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(ca. 1950+</a:t>
            </a:r>
            <a:r>
              <a:rPr lang="de-DE" sz="2000" kern="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defTabSz="887553"/>
            <a:endParaRPr lang="de-DE" sz="1000" b="1" kern="0" dirty="0">
              <a:solidFill>
                <a:schemeClr val="accent5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Transparent 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Integriert</a:t>
            </a:r>
          </a:p>
          <a:p>
            <a:pPr marL="285750" indent="-285750" defTabSz="887553">
              <a:buFont typeface="Arial" charset="0"/>
              <a:buChar char="•"/>
            </a:pPr>
            <a:r>
              <a:rPr lang="de-DE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Bsp.: Container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58A8A74E-58AD-A18D-E42F-8FE543A601EC}"/>
              </a:ext>
            </a:extLst>
          </p:cNvPr>
          <p:cNvSpPr>
            <a:spLocks/>
          </p:cNvSpPr>
          <p:nvPr/>
        </p:nvSpPr>
        <p:spPr>
          <a:xfrm>
            <a:off x="3566307" y="6061497"/>
            <a:ext cx="1989207" cy="558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algn="ctr" defTabSz="792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Standardisierung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ED2ABC-71A4-1959-AF51-4A41FA4F7F52}"/>
              </a:ext>
            </a:extLst>
          </p:cNvPr>
          <p:cNvSpPr>
            <a:spLocks/>
          </p:cNvSpPr>
          <p:nvPr/>
        </p:nvSpPr>
        <p:spPr>
          <a:xfrm>
            <a:off x="7292392" y="6072496"/>
            <a:ext cx="1816128" cy="536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algn="ctr" defTabSz="792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Differenzierung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7242F34-A873-24CD-B565-C057BEBB3FA9}"/>
              </a:ext>
            </a:extLst>
          </p:cNvPr>
          <p:cNvSpPr>
            <a:spLocks/>
          </p:cNvSpPr>
          <p:nvPr/>
        </p:nvSpPr>
        <p:spPr>
          <a:xfrm>
            <a:off x="1216940" y="2699143"/>
            <a:ext cx="1249752" cy="581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algn="ctr" defTabSz="792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Markt-</a:t>
            </a:r>
            <a:b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Nachfrage</a:t>
            </a:r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CCAF4C8E-036F-3C48-B11E-5D97BCADC153}"/>
              </a:ext>
            </a:extLst>
          </p:cNvPr>
          <p:cNvSpPr>
            <a:spLocks/>
          </p:cNvSpPr>
          <p:nvPr/>
        </p:nvSpPr>
        <p:spPr>
          <a:xfrm>
            <a:off x="1174465" y="4558749"/>
            <a:ext cx="1334701" cy="902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138" tIns="41275" rIns="84138" bIns="41275" anchor="ctr"/>
          <a:lstStyle/>
          <a:p>
            <a:pPr algn="ctr" defTabSz="7921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Interne</a:t>
            </a:r>
            <a:b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Prozesse</a:t>
            </a:r>
          </a:p>
        </p:txBody>
      </p:sp>
      <p:cxnSp>
        <p:nvCxnSpPr>
          <p:cNvPr id="10" name="Straight Arrow Connector 12">
            <a:extLst>
              <a:ext uri="{FF2B5EF4-FFF2-40B4-BE49-F238E27FC236}">
                <a16:creationId xmlns:a16="http://schemas.microsoft.com/office/drawing/2014/main" id="{BCD3D5AF-DE45-290E-D347-786DB09C41AE}"/>
              </a:ext>
            </a:extLst>
          </p:cNvPr>
          <p:cNvCxnSpPr/>
          <p:nvPr/>
        </p:nvCxnSpPr>
        <p:spPr>
          <a:xfrm>
            <a:off x="2523208" y="6036680"/>
            <a:ext cx="7807931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triangle" w="med" len="lg"/>
          </a:ln>
        </p:spPr>
      </p:cxnSp>
      <p:cxnSp>
        <p:nvCxnSpPr>
          <p:cNvPr id="11" name="Straight Arrow Connector 13">
            <a:extLst>
              <a:ext uri="{FF2B5EF4-FFF2-40B4-BE49-F238E27FC236}">
                <a16:creationId xmlns:a16="http://schemas.microsoft.com/office/drawing/2014/main" id="{66EFE2E0-0917-8518-0D81-E38FD2A7A0B4}"/>
              </a:ext>
            </a:extLst>
          </p:cNvPr>
          <p:cNvCxnSpPr/>
          <p:nvPr/>
        </p:nvCxnSpPr>
        <p:spPr>
          <a:xfrm>
            <a:off x="2467642" y="2241017"/>
            <a:ext cx="0" cy="3751863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headEnd type="triangle" w="med" len="lg"/>
            <a:tailEnd type="triangle" w="med" len="lg"/>
          </a:ln>
        </p:spPr>
      </p:cxnSp>
      <p:sp>
        <p:nvSpPr>
          <p:cNvPr id="12" name="TextBox 14">
            <a:extLst>
              <a:ext uri="{FF2B5EF4-FFF2-40B4-BE49-F238E27FC236}">
                <a16:creationId xmlns:a16="http://schemas.microsoft.com/office/drawing/2014/main" id="{CFF0F5B9-27B8-0A93-663E-F5D2EDB084FA}"/>
              </a:ext>
            </a:extLst>
          </p:cNvPr>
          <p:cNvSpPr txBox="1"/>
          <p:nvPr/>
        </p:nvSpPr>
        <p:spPr>
          <a:xfrm>
            <a:off x="9539289" y="6147100"/>
            <a:ext cx="2434634" cy="386922"/>
          </a:xfrm>
          <a:prstGeom prst="rect">
            <a:avLst/>
          </a:prstGeom>
        </p:spPr>
        <p:txBody>
          <a:bodyPr vert="horz" wrap="square" lIns="105171" tIns="52586" rIns="105171" bIns="52586" rtlCol="0" anchor="ctr">
            <a:noAutofit/>
          </a:bodyPr>
          <a:lstStyle/>
          <a:p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Fokus</a:t>
            </a:r>
          </a:p>
        </p:txBody>
      </p:sp>
      <p:sp>
        <p:nvSpPr>
          <p:cNvPr id="13" name="TextBox 15">
            <a:extLst>
              <a:ext uri="{FF2B5EF4-FFF2-40B4-BE49-F238E27FC236}">
                <a16:creationId xmlns:a16="http://schemas.microsoft.com/office/drawing/2014/main" id="{1CBC8CEC-005D-AC9A-1BBC-C67C8F7B4F63}"/>
              </a:ext>
            </a:extLst>
          </p:cNvPr>
          <p:cNvSpPr txBox="1"/>
          <p:nvPr/>
        </p:nvSpPr>
        <p:spPr>
          <a:xfrm>
            <a:off x="807667" y="1823190"/>
            <a:ext cx="2068299" cy="267537"/>
          </a:xfrm>
          <a:prstGeom prst="rect">
            <a:avLst/>
          </a:prstGeom>
        </p:spPr>
        <p:txBody>
          <a:bodyPr vert="horz" wrap="square" lIns="105171" tIns="52586" rIns="105171" bIns="52586" rtlCol="0" anchor="ctr">
            <a:noAutofit/>
          </a:bodyPr>
          <a:lstStyle/>
          <a:p>
            <a:pPr algn="ctr"/>
            <a:r>
              <a:rPr lang="de-DE" sz="20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Komplexität</a:t>
            </a:r>
          </a:p>
        </p:txBody>
      </p:sp>
      <p:grpSp>
        <p:nvGrpSpPr>
          <p:cNvPr id="14" name="Group 226">
            <a:extLst>
              <a:ext uri="{FF2B5EF4-FFF2-40B4-BE49-F238E27FC236}">
                <a16:creationId xmlns:a16="http://schemas.microsoft.com/office/drawing/2014/main" id="{51415CE6-BB97-85C0-D4E6-86BDAA2A225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622616" y="2202664"/>
            <a:ext cx="473140" cy="496445"/>
            <a:chOff x="2710" y="770"/>
            <a:chExt cx="340" cy="340"/>
          </a:xfrm>
          <a:solidFill>
            <a:srgbClr val="C00000"/>
          </a:solidFill>
        </p:grpSpPr>
        <p:sp>
          <p:nvSpPr>
            <p:cNvPr id="15" name="Freeform 227">
              <a:extLst>
                <a:ext uri="{FF2B5EF4-FFF2-40B4-BE49-F238E27FC236}">
                  <a16:creationId xmlns:a16="http://schemas.microsoft.com/office/drawing/2014/main" id="{B4FFC96F-5220-291C-FC93-4CA745FC67C7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10" y="770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Freeform 228">
              <a:extLst>
                <a:ext uri="{FF2B5EF4-FFF2-40B4-BE49-F238E27FC236}">
                  <a16:creationId xmlns:a16="http://schemas.microsoft.com/office/drawing/2014/main" id="{3C0C479D-0C7E-2BA3-A842-4898125C332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773" y="869"/>
              <a:ext cx="214" cy="177"/>
            </a:xfrm>
            <a:custGeom>
              <a:avLst/>
              <a:gdLst>
                <a:gd name="T0" fmla="*/ 320 w 322"/>
                <a:gd name="T1" fmla="*/ 91 h 267"/>
                <a:gd name="T2" fmla="*/ 277 w 322"/>
                <a:gd name="T3" fmla="*/ 6 h 267"/>
                <a:gd name="T4" fmla="*/ 267 w 322"/>
                <a:gd name="T5" fmla="*/ 0 h 267"/>
                <a:gd name="T6" fmla="*/ 54 w 322"/>
                <a:gd name="T7" fmla="*/ 0 h 267"/>
                <a:gd name="T8" fmla="*/ 44 w 322"/>
                <a:gd name="T9" fmla="*/ 6 h 267"/>
                <a:gd name="T10" fmla="*/ 2 w 322"/>
                <a:gd name="T11" fmla="*/ 91 h 267"/>
                <a:gd name="T12" fmla="*/ 4 w 322"/>
                <a:gd name="T13" fmla="*/ 103 h 267"/>
                <a:gd name="T14" fmla="*/ 153 w 322"/>
                <a:gd name="T15" fmla="*/ 263 h 267"/>
                <a:gd name="T16" fmla="*/ 161 w 322"/>
                <a:gd name="T17" fmla="*/ 267 h 267"/>
                <a:gd name="T18" fmla="*/ 168 w 322"/>
                <a:gd name="T19" fmla="*/ 263 h 267"/>
                <a:gd name="T20" fmla="*/ 318 w 322"/>
                <a:gd name="T21" fmla="*/ 103 h 267"/>
                <a:gd name="T22" fmla="*/ 320 w 322"/>
                <a:gd name="T23" fmla="*/ 91 h 267"/>
                <a:gd name="T24" fmla="*/ 214 w 322"/>
                <a:gd name="T25" fmla="*/ 107 h 267"/>
                <a:gd name="T26" fmla="*/ 161 w 322"/>
                <a:gd name="T27" fmla="*/ 229 h 267"/>
                <a:gd name="T28" fmla="*/ 108 w 322"/>
                <a:gd name="T29" fmla="*/ 107 h 267"/>
                <a:gd name="T30" fmla="*/ 214 w 322"/>
                <a:gd name="T31" fmla="*/ 107 h 267"/>
                <a:gd name="T32" fmla="*/ 118 w 322"/>
                <a:gd name="T33" fmla="*/ 85 h 267"/>
                <a:gd name="T34" fmla="*/ 161 w 322"/>
                <a:gd name="T35" fmla="*/ 28 h 267"/>
                <a:gd name="T36" fmla="*/ 203 w 322"/>
                <a:gd name="T37" fmla="*/ 85 h 267"/>
                <a:gd name="T38" fmla="*/ 118 w 322"/>
                <a:gd name="T39" fmla="*/ 85 h 267"/>
                <a:gd name="T40" fmla="*/ 185 w 322"/>
                <a:gd name="T41" fmla="*/ 21 h 267"/>
                <a:gd name="T42" fmla="*/ 251 w 322"/>
                <a:gd name="T43" fmla="*/ 21 h 267"/>
                <a:gd name="T44" fmla="*/ 226 w 322"/>
                <a:gd name="T45" fmla="*/ 78 h 267"/>
                <a:gd name="T46" fmla="*/ 185 w 322"/>
                <a:gd name="T47" fmla="*/ 21 h 267"/>
                <a:gd name="T48" fmla="*/ 95 w 322"/>
                <a:gd name="T49" fmla="*/ 78 h 267"/>
                <a:gd name="T50" fmla="*/ 71 w 322"/>
                <a:gd name="T51" fmla="*/ 21 h 267"/>
                <a:gd name="T52" fmla="*/ 137 w 322"/>
                <a:gd name="T53" fmla="*/ 21 h 267"/>
                <a:gd name="T54" fmla="*/ 95 w 322"/>
                <a:gd name="T55" fmla="*/ 78 h 267"/>
                <a:gd name="T56" fmla="*/ 76 w 322"/>
                <a:gd name="T57" fmla="*/ 85 h 267"/>
                <a:gd name="T58" fmla="*/ 29 w 322"/>
                <a:gd name="T59" fmla="*/ 85 h 267"/>
                <a:gd name="T60" fmla="*/ 54 w 322"/>
                <a:gd name="T61" fmla="*/ 35 h 267"/>
                <a:gd name="T62" fmla="*/ 76 w 322"/>
                <a:gd name="T63" fmla="*/ 85 h 267"/>
                <a:gd name="T64" fmla="*/ 85 w 322"/>
                <a:gd name="T65" fmla="*/ 107 h 267"/>
                <a:gd name="T66" fmla="*/ 129 w 322"/>
                <a:gd name="T67" fmla="*/ 207 h 267"/>
                <a:gd name="T68" fmla="*/ 36 w 322"/>
                <a:gd name="T69" fmla="*/ 107 h 267"/>
                <a:gd name="T70" fmla="*/ 85 w 322"/>
                <a:gd name="T71" fmla="*/ 107 h 267"/>
                <a:gd name="T72" fmla="*/ 236 w 322"/>
                <a:gd name="T73" fmla="*/ 107 h 267"/>
                <a:gd name="T74" fmla="*/ 285 w 322"/>
                <a:gd name="T75" fmla="*/ 107 h 267"/>
                <a:gd name="T76" fmla="*/ 192 w 322"/>
                <a:gd name="T77" fmla="*/ 207 h 267"/>
                <a:gd name="T78" fmla="*/ 236 w 322"/>
                <a:gd name="T79" fmla="*/ 107 h 267"/>
                <a:gd name="T80" fmla="*/ 245 w 322"/>
                <a:gd name="T81" fmla="*/ 85 h 267"/>
                <a:gd name="T82" fmla="*/ 267 w 322"/>
                <a:gd name="T83" fmla="*/ 35 h 267"/>
                <a:gd name="T84" fmla="*/ 293 w 322"/>
                <a:gd name="T85" fmla="*/ 85 h 267"/>
                <a:gd name="T86" fmla="*/ 245 w 322"/>
                <a:gd name="T87" fmla="*/ 85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22" h="267">
                  <a:moveTo>
                    <a:pt x="320" y="91"/>
                  </a:moveTo>
                  <a:cubicBezTo>
                    <a:pt x="277" y="6"/>
                    <a:pt x="277" y="6"/>
                    <a:pt x="277" y="6"/>
                  </a:cubicBezTo>
                  <a:cubicBezTo>
                    <a:pt x="275" y="2"/>
                    <a:pt x="271" y="0"/>
                    <a:pt x="267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0" y="0"/>
                    <a:pt x="46" y="2"/>
                    <a:pt x="44" y="6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5"/>
                    <a:pt x="0" y="100"/>
                    <a:pt x="4" y="103"/>
                  </a:cubicBezTo>
                  <a:cubicBezTo>
                    <a:pt x="153" y="263"/>
                    <a:pt x="153" y="263"/>
                    <a:pt x="153" y="263"/>
                  </a:cubicBezTo>
                  <a:cubicBezTo>
                    <a:pt x="155" y="265"/>
                    <a:pt x="158" y="267"/>
                    <a:pt x="161" y="267"/>
                  </a:cubicBezTo>
                  <a:cubicBezTo>
                    <a:pt x="164" y="267"/>
                    <a:pt x="166" y="265"/>
                    <a:pt x="168" y="263"/>
                  </a:cubicBezTo>
                  <a:cubicBezTo>
                    <a:pt x="318" y="103"/>
                    <a:pt x="318" y="103"/>
                    <a:pt x="318" y="103"/>
                  </a:cubicBezTo>
                  <a:cubicBezTo>
                    <a:pt x="321" y="100"/>
                    <a:pt x="322" y="95"/>
                    <a:pt x="320" y="91"/>
                  </a:cubicBezTo>
                  <a:close/>
                  <a:moveTo>
                    <a:pt x="214" y="107"/>
                  </a:moveTo>
                  <a:cubicBezTo>
                    <a:pt x="161" y="229"/>
                    <a:pt x="161" y="229"/>
                    <a:pt x="161" y="229"/>
                  </a:cubicBezTo>
                  <a:cubicBezTo>
                    <a:pt x="108" y="107"/>
                    <a:pt x="108" y="107"/>
                    <a:pt x="108" y="107"/>
                  </a:cubicBezTo>
                  <a:lnTo>
                    <a:pt x="214" y="107"/>
                  </a:lnTo>
                  <a:close/>
                  <a:moveTo>
                    <a:pt x="118" y="85"/>
                  </a:moveTo>
                  <a:cubicBezTo>
                    <a:pt x="161" y="28"/>
                    <a:pt x="161" y="28"/>
                    <a:pt x="161" y="28"/>
                  </a:cubicBezTo>
                  <a:cubicBezTo>
                    <a:pt x="203" y="85"/>
                    <a:pt x="203" y="85"/>
                    <a:pt x="203" y="85"/>
                  </a:cubicBezTo>
                  <a:lnTo>
                    <a:pt x="118" y="85"/>
                  </a:lnTo>
                  <a:close/>
                  <a:moveTo>
                    <a:pt x="185" y="21"/>
                  </a:moveTo>
                  <a:cubicBezTo>
                    <a:pt x="251" y="21"/>
                    <a:pt x="251" y="21"/>
                    <a:pt x="251" y="21"/>
                  </a:cubicBezTo>
                  <a:cubicBezTo>
                    <a:pt x="226" y="78"/>
                    <a:pt x="226" y="78"/>
                    <a:pt x="226" y="78"/>
                  </a:cubicBezTo>
                  <a:lnTo>
                    <a:pt x="185" y="21"/>
                  </a:lnTo>
                  <a:close/>
                  <a:moveTo>
                    <a:pt x="95" y="78"/>
                  </a:moveTo>
                  <a:cubicBezTo>
                    <a:pt x="71" y="21"/>
                    <a:pt x="71" y="21"/>
                    <a:pt x="71" y="21"/>
                  </a:cubicBezTo>
                  <a:cubicBezTo>
                    <a:pt x="137" y="21"/>
                    <a:pt x="137" y="21"/>
                    <a:pt x="137" y="21"/>
                  </a:cubicBezTo>
                  <a:lnTo>
                    <a:pt x="95" y="78"/>
                  </a:lnTo>
                  <a:close/>
                  <a:moveTo>
                    <a:pt x="76" y="85"/>
                  </a:moveTo>
                  <a:cubicBezTo>
                    <a:pt x="29" y="85"/>
                    <a:pt x="29" y="85"/>
                    <a:pt x="29" y="85"/>
                  </a:cubicBezTo>
                  <a:cubicBezTo>
                    <a:pt x="54" y="35"/>
                    <a:pt x="54" y="35"/>
                    <a:pt x="54" y="35"/>
                  </a:cubicBezTo>
                  <a:lnTo>
                    <a:pt x="76" y="85"/>
                  </a:lnTo>
                  <a:close/>
                  <a:moveTo>
                    <a:pt x="85" y="107"/>
                  </a:moveTo>
                  <a:cubicBezTo>
                    <a:pt x="129" y="207"/>
                    <a:pt x="129" y="207"/>
                    <a:pt x="129" y="207"/>
                  </a:cubicBezTo>
                  <a:cubicBezTo>
                    <a:pt x="36" y="107"/>
                    <a:pt x="36" y="107"/>
                    <a:pt x="36" y="107"/>
                  </a:cubicBezTo>
                  <a:lnTo>
                    <a:pt x="85" y="107"/>
                  </a:lnTo>
                  <a:close/>
                  <a:moveTo>
                    <a:pt x="236" y="107"/>
                  </a:moveTo>
                  <a:cubicBezTo>
                    <a:pt x="285" y="107"/>
                    <a:pt x="285" y="107"/>
                    <a:pt x="285" y="107"/>
                  </a:cubicBezTo>
                  <a:cubicBezTo>
                    <a:pt x="192" y="207"/>
                    <a:pt x="192" y="207"/>
                    <a:pt x="192" y="207"/>
                  </a:cubicBezTo>
                  <a:lnTo>
                    <a:pt x="236" y="107"/>
                  </a:lnTo>
                  <a:close/>
                  <a:moveTo>
                    <a:pt x="245" y="85"/>
                  </a:moveTo>
                  <a:cubicBezTo>
                    <a:pt x="267" y="35"/>
                    <a:pt x="267" y="35"/>
                    <a:pt x="267" y="35"/>
                  </a:cubicBezTo>
                  <a:cubicBezTo>
                    <a:pt x="293" y="85"/>
                    <a:pt x="293" y="85"/>
                    <a:pt x="293" y="85"/>
                  </a:cubicBezTo>
                  <a:lnTo>
                    <a:pt x="245" y="85"/>
                  </a:ln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7" name="Group 587">
            <a:extLst>
              <a:ext uri="{FF2B5EF4-FFF2-40B4-BE49-F238E27FC236}">
                <a16:creationId xmlns:a16="http://schemas.microsoft.com/office/drawing/2014/main" id="{12ADB858-459F-1BC2-0F42-80AC7CB0AEE5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971543" y="4222300"/>
            <a:ext cx="472382" cy="495648"/>
            <a:chOff x="2878" y="2417"/>
            <a:chExt cx="340" cy="340"/>
          </a:xfrm>
          <a:solidFill>
            <a:srgbClr val="C00000"/>
          </a:solidFill>
        </p:grpSpPr>
        <p:sp>
          <p:nvSpPr>
            <p:cNvPr id="20" name="Freeform 588">
              <a:extLst>
                <a:ext uri="{FF2B5EF4-FFF2-40B4-BE49-F238E27FC236}">
                  <a16:creationId xmlns:a16="http://schemas.microsoft.com/office/drawing/2014/main" id="{9AE95D39-6532-D0F6-FCD1-90AD966AFC45}"/>
                </a:ext>
              </a:extLst>
            </p:cNvPr>
            <p:cNvSpPr>
              <a:spLocks/>
            </p:cNvSpPr>
            <p:nvPr/>
          </p:nvSpPr>
          <p:spPr bwMode="gray">
            <a:xfrm>
              <a:off x="2942" y="2509"/>
              <a:ext cx="212" cy="156"/>
            </a:xfrm>
            <a:custGeom>
              <a:avLst/>
              <a:gdLst>
                <a:gd name="T0" fmla="*/ 309 w 320"/>
                <a:gd name="T1" fmla="*/ 214 h 235"/>
                <a:gd name="T2" fmla="*/ 21 w 320"/>
                <a:gd name="T3" fmla="*/ 214 h 235"/>
                <a:gd name="T4" fmla="*/ 21 w 320"/>
                <a:gd name="T5" fmla="*/ 11 h 235"/>
                <a:gd name="T6" fmla="*/ 10 w 320"/>
                <a:gd name="T7" fmla="*/ 0 h 235"/>
                <a:gd name="T8" fmla="*/ 0 w 320"/>
                <a:gd name="T9" fmla="*/ 11 h 235"/>
                <a:gd name="T10" fmla="*/ 0 w 320"/>
                <a:gd name="T11" fmla="*/ 224 h 235"/>
                <a:gd name="T12" fmla="*/ 10 w 320"/>
                <a:gd name="T13" fmla="*/ 235 h 235"/>
                <a:gd name="T14" fmla="*/ 309 w 320"/>
                <a:gd name="T15" fmla="*/ 235 h 235"/>
                <a:gd name="T16" fmla="*/ 320 w 320"/>
                <a:gd name="T17" fmla="*/ 224 h 235"/>
                <a:gd name="T18" fmla="*/ 309 w 320"/>
                <a:gd name="T19" fmla="*/ 214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0" h="235">
                  <a:moveTo>
                    <a:pt x="309" y="214"/>
                  </a:moveTo>
                  <a:cubicBezTo>
                    <a:pt x="21" y="214"/>
                    <a:pt x="21" y="214"/>
                    <a:pt x="21" y="214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5"/>
                    <a:pt x="16" y="0"/>
                    <a:pt x="10" y="0"/>
                  </a:cubicBezTo>
                  <a:cubicBezTo>
                    <a:pt x="4" y="0"/>
                    <a:pt x="0" y="5"/>
                    <a:pt x="0" y="11"/>
                  </a:cubicBezTo>
                  <a:cubicBezTo>
                    <a:pt x="0" y="224"/>
                    <a:pt x="0" y="224"/>
                    <a:pt x="0" y="224"/>
                  </a:cubicBezTo>
                  <a:cubicBezTo>
                    <a:pt x="0" y="230"/>
                    <a:pt x="4" y="235"/>
                    <a:pt x="10" y="235"/>
                  </a:cubicBezTo>
                  <a:cubicBezTo>
                    <a:pt x="309" y="235"/>
                    <a:pt x="309" y="235"/>
                    <a:pt x="309" y="235"/>
                  </a:cubicBezTo>
                  <a:cubicBezTo>
                    <a:pt x="315" y="235"/>
                    <a:pt x="320" y="230"/>
                    <a:pt x="320" y="224"/>
                  </a:cubicBezTo>
                  <a:cubicBezTo>
                    <a:pt x="320" y="218"/>
                    <a:pt x="315" y="214"/>
                    <a:pt x="309" y="214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1" name="Freeform 589">
              <a:extLst>
                <a:ext uri="{FF2B5EF4-FFF2-40B4-BE49-F238E27FC236}">
                  <a16:creationId xmlns:a16="http://schemas.microsoft.com/office/drawing/2014/main" id="{2654DDBB-F5FC-95F0-FB72-2361AC4DC632}"/>
                </a:ext>
              </a:extLst>
            </p:cNvPr>
            <p:cNvSpPr>
              <a:spLocks/>
            </p:cNvSpPr>
            <p:nvPr/>
          </p:nvSpPr>
          <p:spPr bwMode="gray">
            <a:xfrm>
              <a:off x="2969" y="2523"/>
              <a:ext cx="186" cy="99"/>
            </a:xfrm>
            <a:custGeom>
              <a:avLst/>
              <a:gdLst>
                <a:gd name="T0" fmla="*/ 12 w 280"/>
                <a:gd name="T1" fmla="*/ 150 h 150"/>
                <a:gd name="T2" fmla="*/ 20 w 280"/>
                <a:gd name="T3" fmla="*/ 147 h 150"/>
                <a:gd name="T4" fmla="*/ 87 w 280"/>
                <a:gd name="T5" fmla="*/ 80 h 150"/>
                <a:gd name="T6" fmla="*/ 143 w 280"/>
                <a:gd name="T7" fmla="*/ 136 h 150"/>
                <a:gd name="T8" fmla="*/ 158 w 280"/>
                <a:gd name="T9" fmla="*/ 136 h 150"/>
                <a:gd name="T10" fmla="*/ 276 w 280"/>
                <a:gd name="T11" fmla="*/ 19 h 150"/>
                <a:gd name="T12" fmla="*/ 276 w 280"/>
                <a:gd name="T13" fmla="*/ 4 h 150"/>
                <a:gd name="T14" fmla="*/ 260 w 280"/>
                <a:gd name="T15" fmla="*/ 4 h 150"/>
                <a:gd name="T16" fmla="*/ 151 w 280"/>
                <a:gd name="T17" fmla="*/ 114 h 150"/>
                <a:gd name="T18" fmla="*/ 94 w 280"/>
                <a:gd name="T19" fmla="*/ 57 h 150"/>
                <a:gd name="T20" fmla="*/ 79 w 280"/>
                <a:gd name="T21" fmla="*/ 57 h 150"/>
                <a:gd name="T22" fmla="*/ 4 w 280"/>
                <a:gd name="T23" fmla="*/ 132 h 150"/>
                <a:gd name="T24" fmla="*/ 4 w 280"/>
                <a:gd name="T25" fmla="*/ 147 h 150"/>
                <a:gd name="T26" fmla="*/ 12 w 280"/>
                <a:gd name="T27" fmla="*/ 15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0" h="150">
                  <a:moveTo>
                    <a:pt x="12" y="150"/>
                  </a:moveTo>
                  <a:cubicBezTo>
                    <a:pt x="15" y="150"/>
                    <a:pt x="17" y="149"/>
                    <a:pt x="20" y="147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7" y="140"/>
                    <a:pt x="154" y="140"/>
                    <a:pt x="158" y="136"/>
                  </a:cubicBezTo>
                  <a:cubicBezTo>
                    <a:pt x="276" y="19"/>
                    <a:pt x="276" y="19"/>
                    <a:pt x="276" y="19"/>
                  </a:cubicBezTo>
                  <a:cubicBezTo>
                    <a:pt x="280" y="15"/>
                    <a:pt x="280" y="8"/>
                    <a:pt x="276" y="4"/>
                  </a:cubicBezTo>
                  <a:cubicBezTo>
                    <a:pt x="271" y="0"/>
                    <a:pt x="265" y="0"/>
                    <a:pt x="260" y="4"/>
                  </a:cubicBezTo>
                  <a:cubicBezTo>
                    <a:pt x="151" y="114"/>
                    <a:pt x="151" y="114"/>
                    <a:pt x="151" y="114"/>
                  </a:cubicBezTo>
                  <a:cubicBezTo>
                    <a:pt x="94" y="57"/>
                    <a:pt x="94" y="57"/>
                    <a:pt x="94" y="57"/>
                  </a:cubicBezTo>
                  <a:cubicBezTo>
                    <a:pt x="90" y="53"/>
                    <a:pt x="83" y="53"/>
                    <a:pt x="79" y="57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0" y="136"/>
                    <a:pt x="0" y="143"/>
                    <a:pt x="4" y="147"/>
                  </a:cubicBezTo>
                  <a:cubicBezTo>
                    <a:pt x="7" y="149"/>
                    <a:pt x="9" y="150"/>
                    <a:pt x="12" y="150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Freeform 590">
              <a:extLst>
                <a:ext uri="{FF2B5EF4-FFF2-40B4-BE49-F238E27FC236}">
                  <a16:creationId xmlns:a16="http://schemas.microsoft.com/office/drawing/2014/main" id="{55B729EB-EA62-21D3-FEEE-70AB08AD2DD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2878" y="2417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oup 806">
            <a:extLst>
              <a:ext uri="{FF2B5EF4-FFF2-40B4-BE49-F238E27FC236}">
                <a16:creationId xmlns:a16="http://schemas.microsoft.com/office/drawing/2014/main" id="{347AACF2-AFBC-E185-8F8F-D98AA570C2DD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6610752" y="4221690"/>
            <a:ext cx="496868" cy="496868"/>
            <a:chOff x="4173" y="3508"/>
            <a:chExt cx="340" cy="340"/>
          </a:xfrm>
          <a:solidFill>
            <a:srgbClr val="C00000"/>
          </a:solidFill>
        </p:grpSpPr>
        <p:sp>
          <p:nvSpPr>
            <p:cNvPr id="24" name="Freeform 807">
              <a:extLst>
                <a:ext uri="{FF2B5EF4-FFF2-40B4-BE49-F238E27FC236}">
                  <a16:creationId xmlns:a16="http://schemas.microsoft.com/office/drawing/2014/main" id="{EB1B6DA9-8BAF-AB16-01D6-35F8E647DC4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173" y="3508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Freeform 808">
              <a:extLst>
                <a:ext uri="{FF2B5EF4-FFF2-40B4-BE49-F238E27FC236}">
                  <a16:creationId xmlns:a16="http://schemas.microsoft.com/office/drawing/2014/main" id="{8F7E1957-94CC-ED78-5DA8-C5312DEF3FFD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314" y="3649"/>
              <a:ext cx="57" cy="57"/>
            </a:xfrm>
            <a:custGeom>
              <a:avLst/>
              <a:gdLst>
                <a:gd name="T0" fmla="*/ 85 w 85"/>
                <a:gd name="T1" fmla="*/ 43 h 85"/>
                <a:gd name="T2" fmla="*/ 43 w 85"/>
                <a:gd name="T3" fmla="*/ 0 h 85"/>
                <a:gd name="T4" fmla="*/ 0 w 85"/>
                <a:gd name="T5" fmla="*/ 43 h 85"/>
                <a:gd name="T6" fmla="*/ 43 w 85"/>
                <a:gd name="T7" fmla="*/ 85 h 85"/>
                <a:gd name="T8" fmla="*/ 85 w 85"/>
                <a:gd name="T9" fmla="*/ 43 h 85"/>
                <a:gd name="T10" fmla="*/ 21 w 85"/>
                <a:gd name="T11" fmla="*/ 43 h 85"/>
                <a:gd name="T12" fmla="*/ 43 w 85"/>
                <a:gd name="T13" fmla="*/ 21 h 85"/>
                <a:gd name="T14" fmla="*/ 64 w 85"/>
                <a:gd name="T15" fmla="*/ 43 h 85"/>
                <a:gd name="T16" fmla="*/ 43 w 85"/>
                <a:gd name="T17" fmla="*/ 64 h 85"/>
                <a:gd name="T18" fmla="*/ 21 w 85"/>
                <a:gd name="T19" fmla="*/ 4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" h="85">
                  <a:moveTo>
                    <a:pt x="85" y="43"/>
                  </a:moveTo>
                  <a:cubicBezTo>
                    <a:pt x="85" y="19"/>
                    <a:pt x="66" y="0"/>
                    <a:pt x="43" y="0"/>
                  </a:cubicBezTo>
                  <a:cubicBezTo>
                    <a:pt x="19" y="0"/>
                    <a:pt x="0" y="19"/>
                    <a:pt x="0" y="43"/>
                  </a:cubicBezTo>
                  <a:cubicBezTo>
                    <a:pt x="0" y="66"/>
                    <a:pt x="19" y="85"/>
                    <a:pt x="43" y="85"/>
                  </a:cubicBezTo>
                  <a:cubicBezTo>
                    <a:pt x="66" y="85"/>
                    <a:pt x="85" y="66"/>
                    <a:pt x="85" y="43"/>
                  </a:cubicBezTo>
                  <a:close/>
                  <a:moveTo>
                    <a:pt x="21" y="43"/>
                  </a:moveTo>
                  <a:cubicBezTo>
                    <a:pt x="21" y="31"/>
                    <a:pt x="31" y="21"/>
                    <a:pt x="43" y="21"/>
                  </a:cubicBezTo>
                  <a:cubicBezTo>
                    <a:pt x="54" y="21"/>
                    <a:pt x="64" y="31"/>
                    <a:pt x="64" y="43"/>
                  </a:cubicBezTo>
                  <a:cubicBezTo>
                    <a:pt x="64" y="54"/>
                    <a:pt x="54" y="64"/>
                    <a:pt x="43" y="64"/>
                  </a:cubicBezTo>
                  <a:cubicBezTo>
                    <a:pt x="31" y="64"/>
                    <a:pt x="21" y="54"/>
                    <a:pt x="21" y="43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6" name="Freeform 809">
              <a:extLst>
                <a:ext uri="{FF2B5EF4-FFF2-40B4-BE49-F238E27FC236}">
                  <a16:creationId xmlns:a16="http://schemas.microsoft.com/office/drawing/2014/main" id="{C9A9F83B-FB6E-38FE-BAF0-036FDBBDB757}"/>
                </a:ext>
              </a:extLst>
            </p:cNvPr>
            <p:cNvSpPr>
              <a:spLocks/>
            </p:cNvSpPr>
            <p:nvPr/>
          </p:nvSpPr>
          <p:spPr bwMode="gray">
            <a:xfrm>
              <a:off x="4237" y="3572"/>
              <a:ext cx="212" cy="210"/>
            </a:xfrm>
            <a:custGeom>
              <a:avLst/>
              <a:gdLst>
                <a:gd name="T0" fmla="*/ 282 w 320"/>
                <a:gd name="T1" fmla="*/ 57 h 316"/>
                <a:gd name="T2" fmla="*/ 267 w 320"/>
                <a:gd name="T3" fmla="*/ 55 h 316"/>
                <a:gd name="T4" fmla="*/ 266 w 320"/>
                <a:gd name="T5" fmla="*/ 71 h 316"/>
                <a:gd name="T6" fmla="*/ 298 w 320"/>
                <a:gd name="T7" fmla="*/ 160 h 316"/>
                <a:gd name="T8" fmla="*/ 265 w 320"/>
                <a:gd name="T9" fmla="*/ 250 h 316"/>
                <a:gd name="T10" fmla="*/ 235 w 320"/>
                <a:gd name="T11" fmla="*/ 220 h 316"/>
                <a:gd name="T12" fmla="*/ 256 w 320"/>
                <a:gd name="T13" fmla="*/ 160 h 316"/>
                <a:gd name="T14" fmla="*/ 170 w 320"/>
                <a:gd name="T15" fmla="*/ 64 h 316"/>
                <a:gd name="T16" fmla="*/ 170 w 320"/>
                <a:gd name="T17" fmla="*/ 22 h 316"/>
                <a:gd name="T18" fmla="*/ 219 w 320"/>
                <a:gd name="T19" fmla="*/ 34 h 316"/>
                <a:gd name="T20" fmla="*/ 233 w 320"/>
                <a:gd name="T21" fmla="*/ 29 h 316"/>
                <a:gd name="T22" fmla="*/ 228 w 320"/>
                <a:gd name="T23" fmla="*/ 15 h 316"/>
                <a:gd name="T24" fmla="*/ 160 w 320"/>
                <a:gd name="T25" fmla="*/ 0 h 316"/>
                <a:gd name="T26" fmla="*/ 0 w 320"/>
                <a:gd name="T27" fmla="*/ 160 h 316"/>
                <a:gd name="T28" fmla="*/ 125 w 320"/>
                <a:gd name="T29" fmla="*/ 316 h 316"/>
                <a:gd name="T30" fmla="*/ 128 w 320"/>
                <a:gd name="T31" fmla="*/ 316 h 316"/>
                <a:gd name="T32" fmla="*/ 138 w 320"/>
                <a:gd name="T33" fmla="*/ 308 h 316"/>
                <a:gd name="T34" fmla="*/ 130 w 320"/>
                <a:gd name="T35" fmla="*/ 295 h 316"/>
                <a:gd name="T36" fmla="*/ 21 w 320"/>
                <a:gd name="T37" fmla="*/ 160 h 316"/>
                <a:gd name="T38" fmla="*/ 149 w 320"/>
                <a:gd name="T39" fmla="*/ 22 h 316"/>
                <a:gd name="T40" fmla="*/ 149 w 320"/>
                <a:gd name="T41" fmla="*/ 64 h 316"/>
                <a:gd name="T42" fmla="*/ 71 w 320"/>
                <a:gd name="T43" fmla="*/ 124 h 316"/>
                <a:gd name="T44" fmla="*/ 77 w 320"/>
                <a:gd name="T45" fmla="*/ 138 h 316"/>
                <a:gd name="T46" fmla="*/ 90 w 320"/>
                <a:gd name="T47" fmla="*/ 132 h 316"/>
                <a:gd name="T48" fmla="*/ 160 w 320"/>
                <a:gd name="T49" fmla="*/ 85 h 316"/>
                <a:gd name="T50" fmla="*/ 234 w 320"/>
                <a:gd name="T51" fmla="*/ 160 h 316"/>
                <a:gd name="T52" fmla="*/ 160 w 320"/>
                <a:gd name="T53" fmla="*/ 234 h 316"/>
                <a:gd name="T54" fmla="*/ 90 w 320"/>
                <a:gd name="T55" fmla="*/ 188 h 316"/>
                <a:gd name="T56" fmla="*/ 77 w 320"/>
                <a:gd name="T57" fmla="*/ 182 h 316"/>
                <a:gd name="T58" fmla="*/ 71 w 320"/>
                <a:gd name="T59" fmla="*/ 196 h 316"/>
                <a:gd name="T60" fmla="*/ 160 w 320"/>
                <a:gd name="T61" fmla="*/ 256 h 316"/>
                <a:gd name="T62" fmla="*/ 220 w 320"/>
                <a:gd name="T63" fmla="*/ 235 h 316"/>
                <a:gd name="T64" fmla="*/ 250 w 320"/>
                <a:gd name="T65" fmla="*/ 265 h 316"/>
                <a:gd name="T66" fmla="*/ 189 w 320"/>
                <a:gd name="T67" fmla="*/ 295 h 316"/>
                <a:gd name="T68" fmla="*/ 181 w 320"/>
                <a:gd name="T69" fmla="*/ 308 h 316"/>
                <a:gd name="T70" fmla="*/ 192 w 320"/>
                <a:gd name="T71" fmla="*/ 316 h 316"/>
                <a:gd name="T72" fmla="*/ 194 w 320"/>
                <a:gd name="T73" fmla="*/ 316 h 316"/>
                <a:gd name="T74" fmla="*/ 320 w 320"/>
                <a:gd name="T75" fmla="*/ 160 h 316"/>
                <a:gd name="T76" fmla="*/ 282 w 320"/>
                <a:gd name="T77" fmla="*/ 57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0" h="316">
                  <a:moveTo>
                    <a:pt x="282" y="57"/>
                  </a:moveTo>
                  <a:cubicBezTo>
                    <a:pt x="278" y="52"/>
                    <a:pt x="272" y="52"/>
                    <a:pt x="267" y="55"/>
                  </a:cubicBezTo>
                  <a:cubicBezTo>
                    <a:pt x="263" y="59"/>
                    <a:pt x="262" y="66"/>
                    <a:pt x="266" y="71"/>
                  </a:cubicBezTo>
                  <a:cubicBezTo>
                    <a:pt x="287" y="95"/>
                    <a:pt x="298" y="127"/>
                    <a:pt x="298" y="160"/>
                  </a:cubicBezTo>
                  <a:cubicBezTo>
                    <a:pt x="298" y="193"/>
                    <a:pt x="286" y="225"/>
                    <a:pt x="265" y="250"/>
                  </a:cubicBezTo>
                  <a:cubicBezTo>
                    <a:pt x="235" y="220"/>
                    <a:pt x="235" y="220"/>
                    <a:pt x="235" y="220"/>
                  </a:cubicBezTo>
                  <a:cubicBezTo>
                    <a:pt x="248" y="203"/>
                    <a:pt x="256" y="182"/>
                    <a:pt x="256" y="160"/>
                  </a:cubicBezTo>
                  <a:cubicBezTo>
                    <a:pt x="256" y="110"/>
                    <a:pt x="218" y="70"/>
                    <a:pt x="170" y="64"/>
                  </a:cubicBezTo>
                  <a:cubicBezTo>
                    <a:pt x="170" y="22"/>
                    <a:pt x="170" y="22"/>
                    <a:pt x="170" y="22"/>
                  </a:cubicBezTo>
                  <a:cubicBezTo>
                    <a:pt x="187" y="23"/>
                    <a:pt x="204" y="27"/>
                    <a:pt x="219" y="34"/>
                  </a:cubicBezTo>
                  <a:cubicBezTo>
                    <a:pt x="224" y="37"/>
                    <a:pt x="231" y="35"/>
                    <a:pt x="233" y="29"/>
                  </a:cubicBezTo>
                  <a:cubicBezTo>
                    <a:pt x="236" y="24"/>
                    <a:pt x="234" y="18"/>
                    <a:pt x="228" y="15"/>
                  </a:cubicBezTo>
                  <a:cubicBezTo>
                    <a:pt x="207" y="5"/>
                    <a:pt x="184" y="0"/>
                    <a:pt x="160" y="0"/>
                  </a:cubicBezTo>
                  <a:cubicBezTo>
                    <a:pt x="71" y="0"/>
                    <a:pt x="0" y="71"/>
                    <a:pt x="0" y="160"/>
                  </a:cubicBezTo>
                  <a:cubicBezTo>
                    <a:pt x="0" y="234"/>
                    <a:pt x="53" y="300"/>
                    <a:pt x="125" y="316"/>
                  </a:cubicBezTo>
                  <a:cubicBezTo>
                    <a:pt x="126" y="316"/>
                    <a:pt x="127" y="316"/>
                    <a:pt x="128" y="316"/>
                  </a:cubicBezTo>
                  <a:cubicBezTo>
                    <a:pt x="133" y="316"/>
                    <a:pt x="137" y="313"/>
                    <a:pt x="138" y="308"/>
                  </a:cubicBezTo>
                  <a:cubicBezTo>
                    <a:pt x="139" y="302"/>
                    <a:pt x="136" y="296"/>
                    <a:pt x="130" y="295"/>
                  </a:cubicBezTo>
                  <a:cubicBezTo>
                    <a:pt x="67" y="281"/>
                    <a:pt x="21" y="224"/>
                    <a:pt x="21" y="160"/>
                  </a:cubicBezTo>
                  <a:cubicBezTo>
                    <a:pt x="21" y="87"/>
                    <a:pt x="78" y="27"/>
                    <a:pt x="149" y="22"/>
                  </a:cubicBezTo>
                  <a:cubicBezTo>
                    <a:pt x="149" y="64"/>
                    <a:pt x="149" y="64"/>
                    <a:pt x="149" y="64"/>
                  </a:cubicBezTo>
                  <a:cubicBezTo>
                    <a:pt x="114" y="68"/>
                    <a:pt x="84" y="91"/>
                    <a:pt x="71" y="124"/>
                  </a:cubicBezTo>
                  <a:cubicBezTo>
                    <a:pt x="68" y="129"/>
                    <a:pt x="71" y="135"/>
                    <a:pt x="77" y="138"/>
                  </a:cubicBezTo>
                  <a:cubicBezTo>
                    <a:pt x="82" y="140"/>
                    <a:pt x="88" y="137"/>
                    <a:pt x="90" y="132"/>
                  </a:cubicBezTo>
                  <a:cubicBezTo>
                    <a:pt x="102" y="103"/>
                    <a:pt x="129" y="85"/>
                    <a:pt x="160" y="85"/>
                  </a:cubicBezTo>
                  <a:cubicBezTo>
                    <a:pt x="201" y="85"/>
                    <a:pt x="234" y="118"/>
                    <a:pt x="234" y="160"/>
                  </a:cubicBezTo>
                  <a:cubicBezTo>
                    <a:pt x="234" y="201"/>
                    <a:pt x="201" y="234"/>
                    <a:pt x="160" y="234"/>
                  </a:cubicBezTo>
                  <a:cubicBezTo>
                    <a:pt x="129" y="234"/>
                    <a:pt x="102" y="216"/>
                    <a:pt x="90" y="188"/>
                  </a:cubicBezTo>
                  <a:cubicBezTo>
                    <a:pt x="88" y="182"/>
                    <a:pt x="82" y="180"/>
                    <a:pt x="77" y="182"/>
                  </a:cubicBezTo>
                  <a:cubicBezTo>
                    <a:pt x="71" y="184"/>
                    <a:pt x="68" y="190"/>
                    <a:pt x="71" y="196"/>
                  </a:cubicBezTo>
                  <a:cubicBezTo>
                    <a:pt x="85" y="232"/>
                    <a:pt x="120" y="256"/>
                    <a:pt x="160" y="256"/>
                  </a:cubicBezTo>
                  <a:cubicBezTo>
                    <a:pt x="182" y="256"/>
                    <a:pt x="203" y="248"/>
                    <a:pt x="220" y="235"/>
                  </a:cubicBezTo>
                  <a:cubicBezTo>
                    <a:pt x="250" y="265"/>
                    <a:pt x="250" y="265"/>
                    <a:pt x="250" y="265"/>
                  </a:cubicBezTo>
                  <a:cubicBezTo>
                    <a:pt x="233" y="279"/>
                    <a:pt x="212" y="290"/>
                    <a:pt x="189" y="295"/>
                  </a:cubicBezTo>
                  <a:cubicBezTo>
                    <a:pt x="184" y="296"/>
                    <a:pt x="180" y="302"/>
                    <a:pt x="181" y="308"/>
                  </a:cubicBezTo>
                  <a:cubicBezTo>
                    <a:pt x="182" y="313"/>
                    <a:pt x="187" y="316"/>
                    <a:pt x="192" y="316"/>
                  </a:cubicBezTo>
                  <a:cubicBezTo>
                    <a:pt x="192" y="316"/>
                    <a:pt x="193" y="316"/>
                    <a:pt x="194" y="316"/>
                  </a:cubicBezTo>
                  <a:cubicBezTo>
                    <a:pt x="267" y="300"/>
                    <a:pt x="320" y="234"/>
                    <a:pt x="320" y="160"/>
                  </a:cubicBezTo>
                  <a:cubicBezTo>
                    <a:pt x="320" y="122"/>
                    <a:pt x="306" y="86"/>
                    <a:pt x="282" y="57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8" name="Group 280">
            <a:extLst>
              <a:ext uri="{FF2B5EF4-FFF2-40B4-BE49-F238E27FC236}">
                <a16:creationId xmlns:a16="http://schemas.microsoft.com/office/drawing/2014/main" id="{B46CDDAC-93DE-4DE8-14C2-62A2098C9774}"/>
              </a:ext>
            </a:extLst>
          </p:cNvPr>
          <p:cNvGrpSpPr>
            <a:grpSpLocks noChangeAspect="1"/>
          </p:cNvGrpSpPr>
          <p:nvPr/>
        </p:nvGrpSpPr>
        <p:grpSpPr bwMode="gray">
          <a:xfrm>
            <a:off x="2971164" y="2202664"/>
            <a:ext cx="473140" cy="496445"/>
            <a:chOff x="7350" y="739"/>
            <a:chExt cx="340" cy="340"/>
          </a:xfrm>
          <a:solidFill>
            <a:srgbClr val="C00000"/>
          </a:solidFill>
        </p:grpSpPr>
        <p:sp>
          <p:nvSpPr>
            <p:cNvPr id="29" name="Freeform 281">
              <a:extLst>
                <a:ext uri="{FF2B5EF4-FFF2-40B4-BE49-F238E27FC236}">
                  <a16:creationId xmlns:a16="http://schemas.microsoft.com/office/drawing/2014/main" id="{984C6F3A-3783-C861-85C1-1A430B0DF6BA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413" y="830"/>
              <a:ext cx="213" cy="157"/>
            </a:xfrm>
            <a:custGeom>
              <a:avLst/>
              <a:gdLst>
                <a:gd name="T0" fmla="*/ 1 w 321"/>
                <a:gd name="T1" fmla="*/ 55 h 236"/>
                <a:gd name="T2" fmla="*/ 11 w 321"/>
                <a:gd name="T3" fmla="*/ 44 h 236"/>
                <a:gd name="T4" fmla="*/ 284 w 321"/>
                <a:gd name="T5" fmla="*/ 44 h 236"/>
                <a:gd name="T6" fmla="*/ 260 w 321"/>
                <a:gd name="T7" fmla="*/ 20 h 236"/>
                <a:gd name="T8" fmla="*/ 260 w 321"/>
                <a:gd name="T9" fmla="*/ 4 h 236"/>
                <a:gd name="T10" fmla="*/ 275 w 321"/>
                <a:gd name="T11" fmla="*/ 4 h 236"/>
                <a:gd name="T12" fmla="*/ 318 w 321"/>
                <a:gd name="T13" fmla="*/ 47 h 236"/>
                <a:gd name="T14" fmla="*/ 320 w 321"/>
                <a:gd name="T15" fmla="*/ 51 h 236"/>
                <a:gd name="T16" fmla="*/ 320 w 321"/>
                <a:gd name="T17" fmla="*/ 59 h 236"/>
                <a:gd name="T18" fmla="*/ 318 w 321"/>
                <a:gd name="T19" fmla="*/ 62 h 236"/>
                <a:gd name="T20" fmla="*/ 275 w 321"/>
                <a:gd name="T21" fmla="*/ 105 h 236"/>
                <a:gd name="T22" fmla="*/ 267 w 321"/>
                <a:gd name="T23" fmla="*/ 108 h 236"/>
                <a:gd name="T24" fmla="*/ 260 w 321"/>
                <a:gd name="T25" fmla="*/ 105 h 236"/>
                <a:gd name="T26" fmla="*/ 260 w 321"/>
                <a:gd name="T27" fmla="*/ 90 h 236"/>
                <a:gd name="T28" fmla="*/ 284 w 321"/>
                <a:gd name="T29" fmla="*/ 65 h 236"/>
                <a:gd name="T30" fmla="*/ 11 w 321"/>
                <a:gd name="T31" fmla="*/ 65 h 236"/>
                <a:gd name="T32" fmla="*/ 1 w 321"/>
                <a:gd name="T33" fmla="*/ 55 h 236"/>
                <a:gd name="T34" fmla="*/ 310 w 321"/>
                <a:gd name="T35" fmla="*/ 172 h 236"/>
                <a:gd name="T36" fmla="*/ 37 w 321"/>
                <a:gd name="T37" fmla="*/ 172 h 236"/>
                <a:gd name="T38" fmla="*/ 62 w 321"/>
                <a:gd name="T39" fmla="*/ 148 h 236"/>
                <a:gd name="T40" fmla="*/ 62 w 321"/>
                <a:gd name="T41" fmla="*/ 132 h 236"/>
                <a:gd name="T42" fmla="*/ 46 w 321"/>
                <a:gd name="T43" fmla="*/ 132 h 236"/>
                <a:gd name="T44" fmla="*/ 4 w 321"/>
                <a:gd name="T45" fmla="*/ 175 h 236"/>
                <a:gd name="T46" fmla="*/ 1 w 321"/>
                <a:gd name="T47" fmla="*/ 179 h 236"/>
                <a:gd name="T48" fmla="*/ 1 w 321"/>
                <a:gd name="T49" fmla="*/ 187 h 236"/>
                <a:gd name="T50" fmla="*/ 4 w 321"/>
                <a:gd name="T51" fmla="*/ 190 h 236"/>
                <a:gd name="T52" fmla="*/ 46 w 321"/>
                <a:gd name="T53" fmla="*/ 233 h 236"/>
                <a:gd name="T54" fmla="*/ 54 w 321"/>
                <a:gd name="T55" fmla="*/ 236 h 236"/>
                <a:gd name="T56" fmla="*/ 62 w 321"/>
                <a:gd name="T57" fmla="*/ 233 h 236"/>
                <a:gd name="T58" fmla="*/ 62 w 321"/>
                <a:gd name="T59" fmla="*/ 218 h 236"/>
                <a:gd name="T60" fmla="*/ 37 w 321"/>
                <a:gd name="T61" fmla="*/ 193 h 236"/>
                <a:gd name="T62" fmla="*/ 310 w 321"/>
                <a:gd name="T63" fmla="*/ 193 h 236"/>
                <a:gd name="T64" fmla="*/ 321 w 321"/>
                <a:gd name="T65" fmla="*/ 183 h 236"/>
                <a:gd name="T66" fmla="*/ 310 w 321"/>
                <a:gd name="T67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1" h="236">
                  <a:moveTo>
                    <a:pt x="1" y="55"/>
                  </a:moveTo>
                  <a:cubicBezTo>
                    <a:pt x="1" y="49"/>
                    <a:pt x="5" y="44"/>
                    <a:pt x="11" y="44"/>
                  </a:cubicBezTo>
                  <a:cubicBezTo>
                    <a:pt x="284" y="44"/>
                    <a:pt x="284" y="44"/>
                    <a:pt x="284" y="44"/>
                  </a:cubicBezTo>
                  <a:cubicBezTo>
                    <a:pt x="260" y="20"/>
                    <a:pt x="260" y="20"/>
                    <a:pt x="260" y="20"/>
                  </a:cubicBezTo>
                  <a:cubicBezTo>
                    <a:pt x="256" y="15"/>
                    <a:pt x="256" y="9"/>
                    <a:pt x="260" y="4"/>
                  </a:cubicBezTo>
                  <a:cubicBezTo>
                    <a:pt x="264" y="0"/>
                    <a:pt x="271" y="0"/>
                    <a:pt x="275" y="4"/>
                  </a:cubicBezTo>
                  <a:cubicBezTo>
                    <a:pt x="318" y="47"/>
                    <a:pt x="318" y="47"/>
                    <a:pt x="318" y="47"/>
                  </a:cubicBezTo>
                  <a:cubicBezTo>
                    <a:pt x="319" y="48"/>
                    <a:pt x="319" y="49"/>
                    <a:pt x="320" y="51"/>
                  </a:cubicBezTo>
                  <a:cubicBezTo>
                    <a:pt x="321" y="53"/>
                    <a:pt x="321" y="56"/>
                    <a:pt x="320" y="59"/>
                  </a:cubicBezTo>
                  <a:cubicBezTo>
                    <a:pt x="319" y="60"/>
                    <a:pt x="319" y="61"/>
                    <a:pt x="318" y="62"/>
                  </a:cubicBezTo>
                  <a:cubicBezTo>
                    <a:pt x="275" y="105"/>
                    <a:pt x="275" y="105"/>
                    <a:pt x="275" y="105"/>
                  </a:cubicBezTo>
                  <a:cubicBezTo>
                    <a:pt x="273" y="107"/>
                    <a:pt x="270" y="108"/>
                    <a:pt x="267" y="108"/>
                  </a:cubicBezTo>
                  <a:cubicBezTo>
                    <a:pt x="265" y="108"/>
                    <a:pt x="262" y="107"/>
                    <a:pt x="260" y="105"/>
                  </a:cubicBezTo>
                  <a:cubicBezTo>
                    <a:pt x="256" y="101"/>
                    <a:pt x="256" y="94"/>
                    <a:pt x="260" y="90"/>
                  </a:cubicBezTo>
                  <a:cubicBezTo>
                    <a:pt x="284" y="65"/>
                    <a:pt x="284" y="65"/>
                    <a:pt x="284" y="65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5" y="65"/>
                    <a:pt x="1" y="61"/>
                    <a:pt x="1" y="55"/>
                  </a:cubicBezTo>
                  <a:close/>
                  <a:moveTo>
                    <a:pt x="310" y="172"/>
                  </a:moveTo>
                  <a:cubicBezTo>
                    <a:pt x="37" y="172"/>
                    <a:pt x="37" y="172"/>
                    <a:pt x="37" y="172"/>
                  </a:cubicBezTo>
                  <a:cubicBezTo>
                    <a:pt x="62" y="148"/>
                    <a:pt x="62" y="148"/>
                    <a:pt x="62" y="148"/>
                  </a:cubicBezTo>
                  <a:cubicBezTo>
                    <a:pt x="66" y="143"/>
                    <a:pt x="66" y="137"/>
                    <a:pt x="62" y="132"/>
                  </a:cubicBezTo>
                  <a:cubicBezTo>
                    <a:pt x="57" y="128"/>
                    <a:pt x="51" y="128"/>
                    <a:pt x="46" y="132"/>
                  </a:cubicBezTo>
                  <a:cubicBezTo>
                    <a:pt x="4" y="175"/>
                    <a:pt x="4" y="175"/>
                    <a:pt x="4" y="175"/>
                  </a:cubicBezTo>
                  <a:cubicBezTo>
                    <a:pt x="3" y="176"/>
                    <a:pt x="2" y="177"/>
                    <a:pt x="1" y="179"/>
                  </a:cubicBezTo>
                  <a:cubicBezTo>
                    <a:pt x="0" y="181"/>
                    <a:pt x="0" y="184"/>
                    <a:pt x="1" y="187"/>
                  </a:cubicBezTo>
                  <a:cubicBezTo>
                    <a:pt x="2" y="188"/>
                    <a:pt x="3" y="189"/>
                    <a:pt x="4" y="190"/>
                  </a:cubicBezTo>
                  <a:cubicBezTo>
                    <a:pt x="46" y="233"/>
                    <a:pt x="46" y="233"/>
                    <a:pt x="46" y="233"/>
                  </a:cubicBezTo>
                  <a:cubicBezTo>
                    <a:pt x="49" y="235"/>
                    <a:pt x="51" y="236"/>
                    <a:pt x="54" y="236"/>
                  </a:cubicBezTo>
                  <a:cubicBezTo>
                    <a:pt x="57" y="236"/>
                    <a:pt x="59" y="235"/>
                    <a:pt x="62" y="233"/>
                  </a:cubicBezTo>
                  <a:cubicBezTo>
                    <a:pt x="66" y="229"/>
                    <a:pt x="66" y="222"/>
                    <a:pt x="62" y="218"/>
                  </a:cubicBezTo>
                  <a:cubicBezTo>
                    <a:pt x="37" y="193"/>
                    <a:pt x="37" y="193"/>
                    <a:pt x="37" y="193"/>
                  </a:cubicBezTo>
                  <a:cubicBezTo>
                    <a:pt x="310" y="193"/>
                    <a:pt x="310" y="193"/>
                    <a:pt x="310" y="193"/>
                  </a:cubicBezTo>
                  <a:cubicBezTo>
                    <a:pt x="316" y="193"/>
                    <a:pt x="321" y="189"/>
                    <a:pt x="321" y="183"/>
                  </a:cubicBezTo>
                  <a:cubicBezTo>
                    <a:pt x="321" y="177"/>
                    <a:pt x="316" y="172"/>
                    <a:pt x="310" y="172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0" name="Freeform 282">
              <a:extLst>
                <a:ext uri="{FF2B5EF4-FFF2-40B4-BE49-F238E27FC236}">
                  <a16:creationId xmlns:a16="http://schemas.microsoft.com/office/drawing/2014/main" id="{B4B661E7-646D-D46C-47BE-A9B7F8994138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7350" y="739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 w="9525">
              <a:solidFill>
                <a:srgbClr val="C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20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9" name="Rectangle 120">
            <a:extLst>
              <a:ext uri="{FF2B5EF4-FFF2-40B4-BE49-F238E27FC236}">
                <a16:creationId xmlns:a16="http://schemas.microsoft.com/office/drawing/2014/main" id="{4CAD71DD-203B-CFF5-719A-1F578BA14113}"/>
              </a:ext>
            </a:extLst>
          </p:cNvPr>
          <p:cNvSpPr/>
          <p:nvPr/>
        </p:nvSpPr>
        <p:spPr>
          <a:xfrm>
            <a:off x="960120" y="6451005"/>
            <a:ext cx="1506572" cy="2678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Quelle: Wehberg 2018</a:t>
            </a:r>
          </a:p>
        </p:txBody>
      </p:sp>
    </p:spTree>
    <p:extLst>
      <p:ext uri="{BB962C8B-B14F-4D97-AF65-F5344CB8AC3E}">
        <p14:creationId xmlns:p14="http://schemas.microsoft.com/office/powerpoint/2010/main" val="737845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10752698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Was </a:t>
            </a:r>
            <a:r>
              <a:rPr lang="de-DE" altLang="de-DE" sz="4000" b="1" dirty="0"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bringt KI für das Supply Chain Management</a:t>
            </a: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in Life Sciences?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20">
            <a:extLst>
              <a:ext uri="{FF2B5EF4-FFF2-40B4-BE49-F238E27FC236}">
                <a16:creationId xmlns:a16="http://schemas.microsoft.com/office/drawing/2014/main" id="{C11C5181-FC1C-47A4-96C3-29C58E96E09A}"/>
              </a:ext>
            </a:extLst>
          </p:cNvPr>
          <p:cNvSpPr/>
          <p:nvPr/>
        </p:nvSpPr>
        <p:spPr>
          <a:xfrm>
            <a:off x="960120" y="6428935"/>
            <a:ext cx="2219178" cy="28988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Für die </a:t>
            </a:r>
            <a:r>
              <a:rPr lang="en-GB" sz="1000" b="1" kern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Ergebnisse</a:t>
            </a: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klicke</a:t>
            </a: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000" kern="0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hier</a:t>
            </a:r>
            <a:endParaRPr lang="en-GB" sz="1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709E46D0-7435-BB93-6A7F-A4E4D8CE7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75" y="2132358"/>
            <a:ext cx="3987409" cy="398740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8FC4A34-20BF-C965-3CD8-5C1BDB75C8CD}"/>
              </a:ext>
            </a:extLst>
          </p:cNvPr>
          <p:cNvSpPr/>
          <p:nvPr/>
        </p:nvSpPr>
        <p:spPr>
          <a:xfrm rot="20576866">
            <a:off x="987867" y="2406656"/>
            <a:ext cx="4223222" cy="162637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Bitte teilen Sie Ihre Top-3 Herausforderungen auf dem </a:t>
            </a:r>
            <a:r>
              <a:rPr lang="de-CH" sz="2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Mentimeter.com</a:t>
            </a:r>
            <a:br>
              <a:rPr lang="de-CH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CH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(nutze QR oder Code: 3658 0362)</a:t>
            </a:r>
          </a:p>
        </p:txBody>
      </p:sp>
    </p:spTree>
    <p:extLst>
      <p:ext uri="{BB962C8B-B14F-4D97-AF65-F5344CB8AC3E}">
        <p14:creationId xmlns:p14="http://schemas.microsoft.com/office/powerpoint/2010/main" val="3615521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10387188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Zunehmende Komplexität ist herausfordernd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F2DA309-9C26-3C13-3B57-5C598005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1820254"/>
            <a:ext cx="4628779" cy="406182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1000"/>
              </a:spcBef>
              <a:buClr>
                <a:schemeClr val="tx1"/>
              </a:buClr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Wertschöpfungs-intern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Individualisierung (Losgröße N = 1)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Auftragsänderungen (im „Freeze“)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Kontinuierl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. Netzwerkoptimierung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Externe Partnerschaften (z.B. CMOs)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Mobile Fertigung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Smarte MedTech-Geräte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105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Durch externe Disruptionen</a:t>
            </a: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Infrastrukturausfälle (z.B. Suez)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Pandemien (z.B. Covid)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Terror-Attacken (z.B. Bab al-Mandab)</a:t>
            </a: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altLang="de-DE" sz="2000" dirty="0"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pPr marL="342900" indent="-34290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altLang="de-D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tx1"/>
              </a:buClr>
              <a:buSzTx/>
              <a:buFont typeface="Arial" panose="020B0604020202020204" pitchFamily="34" charset="0"/>
              <a:buChar char="•"/>
              <a:tabLst/>
            </a:pP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FD669C93-C8B8-D6A8-E52C-5DDED39669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0158184"/>
              </p:ext>
            </p:extLst>
          </p:nvPr>
        </p:nvGraphicFramePr>
        <p:xfrm>
          <a:off x="6248106" y="2278790"/>
          <a:ext cx="5403594" cy="3528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1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1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52029"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362"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de-DE" sz="900" dirty="0">
                        <a:solidFill>
                          <a:schemeClr val="tx1"/>
                        </a:solidFill>
                      </a:endParaRPr>
                    </a:p>
                  </a:txBody>
                  <a:tcPr marL="84406" marR="84406">
                    <a:lnL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Freihandform 2">
            <a:extLst>
              <a:ext uri="{FF2B5EF4-FFF2-40B4-BE49-F238E27FC236}">
                <a16:creationId xmlns:a16="http://schemas.microsoft.com/office/drawing/2014/main" id="{9FDCD23B-31C0-8162-F46B-FBC2F5D708ED}"/>
              </a:ext>
            </a:extLst>
          </p:cNvPr>
          <p:cNvSpPr/>
          <p:nvPr/>
        </p:nvSpPr>
        <p:spPr>
          <a:xfrm>
            <a:off x="6760755" y="3322897"/>
            <a:ext cx="3229222" cy="2002904"/>
          </a:xfrm>
          <a:custGeom>
            <a:avLst/>
            <a:gdLst>
              <a:gd name="connsiteX0" fmla="*/ 0 w 3375660"/>
              <a:gd name="connsiteY0" fmla="*/ 106680 h 1935480"/>
              <a:gd name="connsiteX1" fmla="*/ 2339340 w 3375660"/>
              <a:gd name="connsiteY1" fmla="*/ 190500 h 1935480"/>
              <a:gd name="connsiteX2" fmla="*/ 2019300 w 3375660"/>
              <a:gd name="connsiteY2" fmla="*/ 0 h 1935480"/>
              <a:gd name="connsiteX3" fmla="*/ 2910840 w 3375660"/>
              <a:gd name="connsiteY3" fmla="*/ 281940 h 1935480"/>
              <a:gd name="connsiteX4" fmla="*/ 3375660 w 3375660"/>
              <a:gd name="connsiteY4" fmla="*/ 1097280 h 1935480"/>
              <a:gd name="connsiteX5" fmla="*/ 3032760 w 3375660"/>
              <a:gd name="connsiteY5" fmla="*/ 815340 h 1935480"/>
              <a:gd name="connsiteX6" fmla="*/ 3230880 w 3375660"/>
              <a:gd name="connsiteY6" fmla="*/ 1935480 h 1935480"/>
              <a:gd name="connsiteX7" fmla="*/ 2026920 w 3375660"/>
              <a:gd name="connsiteY7" fmla="*/ 1905000 h 1935480"/>
              <a:gd name="connsiteX8" fmla="*/ 0 w 3375660"/>
              <a:gd name="connsiteY8" fmla="*/ 106680 h 1935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75660" h="1935480">
                <a:moveTo>
                  <a:pt x="0" y="106680"/>
                </a:moveTo>
                <a:lnTo>
                  <a:pt x="2339340" y="190500"/>
                </a:lnTo>
                <a:lnTo>
                  <a:pt x="2019300" y="0"/>
                </a:lnTo>
                <a:lnTo>
                  <a:pt x="2910840" y="281940"/>
                </a:lnTo>
                <a:lnTo>
                  <a:pt x="3375660" y="1097280"/>
                </a:lnTo>
                <a:lnTo>
                  <a:pt x="3032760" y="815340"/>
                </a:lnTo>
                <a:lnTo>
                  <a:pt x="3230880" y="1935480"/>
                </a:lnTo>
                <a:lnTo>
                  <a:pt x="2026920" y="1905000"/>
                </a:lnTo>
                <a:lnTo>
                  <a:pt x="0" y="106680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id="{F013CB12-FFAB-92F8-750F-AC399FC6840B}"/>
              </a:ext>
            </a:extLst>
          </p:cNvPr>
          <p:cNvCxnSpPr/>
          <p:nvPr/>
        </p:nvCxnSpPr>
        <p:spPr>
          <a:xfrm flipV="1">
            <a:off x="6248107" y="2242777"/>
            <a:ext cx="0" cy="3744416"/>
          </a:xfrm>
          <a:prstGeom prst="straightConnector1">
            <a:avLst/>
          </a:prstGeom>
          <a:ln w="19050">
            <a:solidFill>
              <a:srgbClr val="7476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081C2C-E7F3-718B-1DC8-847933951D57}"/>
              </a:ext>
            </a:extLst>
          </p:cNvPr>
          <p:cNvCxnSpPr/>
          <p:nvPr/>
        </p:nvCxnSpPr>
        <p:spPr>
          <a:xfrm>
            <a:off x="6101545" y="5793921"/>
            <a:ext cx="5583390" cy="0"/>
          </a:xfrm>
          <a:prstGeom prst="straightConnector1">
            <a:avLst/>
          </a:prstGeom>
          <a:ln w="19050">
            <a:solidFill>
              <a:srgbClr val="74767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feld 5">
            <a:extLst>
              <a:ext uri="{FF2B5EF4-FFF2-40B4-BE49-F238E27FC236}">
                <a16:creationId xmlns:a16="http://schemas.microsoft.com/office/drawing/2014/main" id="{4D804BDC-952A-6DFA-DD01-1909AA44B5ED}"/>
              </a:ext>
            </a:extLst>
          </p:cNvPr>
          <p:cNvSpPr txBox="1"/>
          <p:nvPr/>
        </p:nvSpPr>
        <p:spPr>
          <a:xfrm>
            <a:off x="5891263" y="1833474"/>
            <a:ext cx="124329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Dynamik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EA45048C-09E8-CE66-C4A1-21BA3E0E1CDB}"/>
              </a:ext>
            </a:extLst>
          </p:cNvPr>
          <p:cNvSpPr txBox="1"/>
          <p:nvPr/>
        </p:nvSpPr>
        <p:spPr>
          <a:xfrm>
            <a:off x="9790571" y="5987193"/>
            <a:ext cx="1794662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</a:pP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Vielfalt</a:t>
            </a:r>
          </a:p>
        </p:txBody>
      </p:sp>
      <p:sp>
        <p:nvSpPr>
          <p:cNvPr id="8" name="Ellipse 12">
            <a:extLst>
              <a:ext uri="{FF2B5EF4-FFF2-40B4-BE49-F238E27FC236}">
                <a16:creationId xmlns:a16="http://schemas.microsoft.com/office/drawing/2014/main" id="{4220EEB5-674D-10DA-BB41-6FFE84A428E2}"/>
              </a:ext>
            </a:extLst>
          </p:cNvPr>
          <p:cNvSpPr/>
          <p:nvPr/>
        </p:nvSpPr>
        <p:spPr>
          <a:xfrm>
            <a:off x="9254375" y="2508156"/>
            <a:ext cx="2316642" cy="111805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de-DE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Supply Chain </a:t>
            </a:r>
            <a:br>
              <a:rPr lang="de-DE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Management</a:t>
            </a:r>
          </a:p>
        </p:txBody>
      </p:sp>
      <p:sp>
        <p:nvSpPr>
          <p:cNvPr id="9" name="Ellipse 13">
            <a:extLst>
              <a:ext uri="{FF2B5EF4-FFF2-40B4-BE49-F238E27FC236}">
                <a16:creationId xmlns:a16="http://schemas.microsoft.com/office/drawing/2014/main" id="{D4F26C26-9608-72D6-24B9-4A7143D562B0}"/>
              </a:ext>
            </a:extLst>
          </p:cNvPr>
          <p:cNvSpPr/>
          <p:nvPr/>
        </p:nvSpPr>
        <p:spPr>
          <a:xfrm>
            <a:off x="6328315" y="3372729"/>
            <a:ext cx="1459398" cy="58913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Entsorgung</a:t>
            </a:r>
          </a:p>
        </p:txBody>
      </p:sp>
      <p:sp>
        <p:nvSpPr>
          <p:cNvPr id="10" name="Ellipse 14">
            <a:extLst>
              <a:ext uri="{FF2B5EF4-FFF2-40B4-BE49-F238E27FC236}">
                <a16:creationId xmlns:a16="http://schemas.microsoft.com/office/drawing/2014/main" id="{60E24E0F-AD54-F072-1B17-F674C78355B6}"/>
              </a:ext>
            </a:extLst>
          </p:cNvPr>
          <p:cNvSpPr/>
          <p:nvPr/>
        </p:nvSpPr>
        <p:spPr>
          <a:xfrm>
            <a:off x="6648390" y="3802532"/>
            <a:ext cx="1459398" cy="58913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</a:p>
        </p:txBody>
      </p:sp>
      <p:sp>
        <p:nvSpPr>
          <p:cNvPr id="11" name="Ellipse 15">
            <a:extLst>
              <a:ext uri="{FF2B5EF4-FFF2-40B4-BE49-F238E27FC236}">
                <a16:creationId xmlns:a16="http://schemas.microsoft.com/office/drawing/2014/main" id="{95DCE1CE-1245-64AC-598A-6378DBA9E705}"/>
              </a:ext>
            </a:extLst>
          </p:cNvPr>
          <p:cNvSpPr/>
          <p:nvPr/>
        </p:nvSpPr>
        <p:spPr>
          <a:xfrm>
            <a:off x="7024737" y="4232335"/>
            <a:ext cx="1459398" cy="58913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Beschaffung</a:t>
            </a:r>
          </a:p>
        </p:txBody>
      </p:sp>
      <p:sp>
        <p:nvSpPr>
          <p:cNvPr id="12" name="Ellipse 16">
            <a:extLst>
              <a:ext uri="{FF2B5EF4-FFF2-40B4-BE49-F238E27FC236}">
                <a16:creationId xmlns:a16="http://schemas.microsoft.com/office/drawing/2014/main" id="{7066245E-2F72-BD3C-D60A-7F9C439DE39C}"/>
              </a:ext>
            </a:extLst>
          </p:cNvPr>
          <p:cNvSpPr/>
          <p:nvPr/>
        </p:nvSpPr>
        <p:spPr>
          <a:xfrm>
            <a:off x="7794978" y="4662138"/>
            <a:ext cx="1459398" cy="58913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Produktion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A393A6F-9682-804F-2BE0-22207233B342}"/>
              </a:ext>
            </a:extLst>
          </p:cNvPr>
          <p:cNvSpPr txBox="1"/>
          <p:nvPr/>
        </p:nvSpPr>
        <p:spPr>
          <a:xfrm>
            <a:off x="8172279" y="3709879"/>
            <a:ext cx="1459398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Zunehmende</a:t>
            </a:r>
            <a:b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Komplexität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5513599-E57D-C7A1-D858-E6F90A64625E}"/>
              </a:ext>
            </a:extLst>
          </p:cNvPr>
          <p:cNvSpPr txBox="1"/>
          <p:nvPr/>
        </p:nvSpPr>
        <p:spPr>
          <a:xfrm>
            <a:off x="9989977" y="5110697"/>
            <a:ext cx="181769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(diverse</a:t>
            </a:r>
            <a:b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Lieferketten)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AE918D9-A9FF-A9D1-A02A-4A6E38A33AA2}"/>
              </a:ext>
            </a:extLst>
          </p:cNvPr>
          <p:cNvSpPr txBox="1"/>
          <p:nvPr/>
        </p:nvSpPr>
        <p:spPr>
          <a:xfrm>
            <a:off x="6168014" y="5110697"/>
            <a:ext cx="181769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(triviale</a:t>
            </a:r>
            <a:b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Lieferketten)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D096F07A-1E4D-D584-546D-EBA8198920BF}"/>
              </a:ext>
            </a:extLst>
          </p:cNvPr>
          <p:cNvSpPr txBox="1"/>
          <p:nvPr/>
        </p:nvSpPr>
        <p:spPr>
          <a:xfrm>
            <a:off x="6168014" y="2278781"/>
            <a:ext cx="1817693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9050" algn="ctr">
                <a:solidFill>
                  <a:srgbClr val="969696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54000" rIns="0" bIns="5400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20000"/>
              </a:spcBef>
            </a:pPr>
            <a:r>
              <a:rPr lang="de-DE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(dynamische Lieferketten)</a:t>
            </a:r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93791BB9-B60B-30B7-1D7A-FDC37086372F}"/>
              </a:ext>
            </a:extLst>
          </p:cNvPr>
          <p:cNvSpPr/>
          <p:nvPr/>
        </p:nvSpPr>
        <p:spPr>
          <a:xfrm>
            <a:off x="8508946" y="5091941"/>
            <a:ext cx="1459398" cy="589136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36000" rIns="36000" rtlCol="0" anchor="ctr"/>
          <a:lstStyle/>
          <a:p>
            <a:pPr algn="ctr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F&amp;E</a:t>
            </a:r>
          </a:p>
        </p:txBody>
      </p:sp>
      <p:sp>
        <p:nvSpPr>
          <p:cNvPr id="20" name="Rectangle 120">
            <a:extLst>
              <a:ext uri="{FF2B5EF4-FFF2-40B4-BE49-F238E27FC236}">
                <a16:creationId xmlns:a16="http://schemas.microsoft.com/office/drawing/2014/main" id="{341EF743-87EC-EAC7-9E23-0F2BA2C01061}"/>
              </a:ext>
            </a:extLst>
          </p:cNvPr>
          <p:cNvSpPr/>
          <p:nvPr/>
        </p:nvSpPr>
        <p:spPr>
          <a:xfrm>
            <a:off x="960120" y="6451005"/>
            <a:ext cx="1506572" cy="2678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Quelle: Wehberg 2018</a:t>
            </a:r>
          </a:p>
        </p:txBody>
      </p:sp>
      <p:cxnSp>
        <p:nvCxnSpPr>
          <p:cNvPr id="22" name="Gerade Verbindung 21">
            <a:extLst>
              <a:ext uri="{FF2B5EF4-FFF2-40B4-BE49-F238E27FC236}">
                <a16:creationId xmlns:a16="http://schemas.microsoft.com/office/drawing/2014/main" id="{74CE5B8E-4AA0-00C3-FC00-F65B1BD88551}"/>
              </a:ext>
            </a:extLst>
          </p:cNvPr>
          <p:cNvCxnSpPr>
            <a:cxnSpLocks/>
          </p:cNvCxnSpPr>
          <p:nvPr/>
        </p:nvCxnSpPr>
        <p:spPr>
          <a:xfrm>
            <a:off x="5373858" y="1833474"/>
            <a:ext cx="0" cy="415371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reieck 22">
            <a:extLst>
              <a:ext uri="{FF2B5EF4-FFF2-40B4-BE49-F238E27FC236}">
                <a16:creationId xmlns:a16="http://schemas.microsoft.com/office/drawing/2014/main" id="{9BFAF608-7C61-7A4D-65D6-A707A8966598}"/>
              </a:ext>
            </a:extLst>
          </p:cNvPr>
          <p:cNvSpPr/>
          <p:nvPr/>
        </p:nvSpPr>
        <p:spPr>
          <a:xfrm rot="5400000">
            <a:off x="5219254" y="3840208"/>
            <a:ext cx="468923" cy="140251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7838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5C2245-746A-170A-1832-88BBCEF9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1320" y="397322"/>
            <a:ext cx="7526218" cy="1507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KI ermöglicht</a:t>
            </a:r>
            <a:b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Selbst-Organisation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47F4C84F-6761-D877-8564-6CD721F9AD09}"/>
              </a:ext>
            </a:extLst>
          </p:cNvPr>
          <p:cNvSpPr txBox="1"/>
          <p:nvPr/>
        </p:nvSpPr>
        <p:spPr>
          <a:xfrm>
            <a:off x="8726150" y="2641462"/>
            <a:ext cx="2813539" cy="3454536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Selbst-Organisation</a:t>
            </a:r>
          </a:p>
          <a:p>
            <a:pPr fontAlgn="base">
              <a:spcBef>
                <a:spcPts val="300"/>
              </a:spcBef>
              <a:spcAft>
                <a:spcPct val="0"/>
              </a:spcAft>
            </a:pPr>
            <a:b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endParaRPr lang="de-DE" b="1" dirty="0">
              <a:solidFill>
                <a:srgbClr val="C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Rekursion</a:t>
            </a:r>
          </a:p>
          <a:p>
            <a:pPr marL="342900" indent="-342900" fontAlgn="base">
              <a:lnSpc>
                <a:spcPct val="150000"/>
              </a:lnSpc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Ermächtigung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Redundanz</a:t>
            </a:r>
          </a:p>
          <a:p>
            <a:pPr marL="342900" indent="-342900">
              <a:lnSpc>
                <a:spcPct val="150000"/>
              </a:lnSpc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Selbst-Referenz 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4C23FE52-BA18-0352-1664-D10E8551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" r="53326"/>
          <a:stretch/>
        </p:blipFill>
        <p:spPr>
          <a:xfrm>
            <a:off x="617418" y="632595"/>
            <a:ext cx="3529445" cy="5740070"/>
          </a:xfrm>
          <a:prstGeom prst="rect">
            <a:avLst/>
          </a:prstGeom>
        </p:spPr>
      </p:pic>
      <p:sp>
        <p:nvSpPr>
          <p:cNvPr id="2" name="Rectangle 120">
            <a:extLst>
              <a:ext uri="{FF2B5EF4-FFF2-40B4-BE49-F238E27FC236}">
                <a16:creationId xmlns:a16="http://schemas.microsoft.com/office/drawing/2014/main" id="{F465BFB6-E447-A9EF-364B-2CA4F65AEA29}"/>
              </a:ext>
            </a:extLst>
          </p:cNvPr>
          <p:cNvSpPr/>
          <p:nvPr/>
        </p:nvSpPr>
        <p:spPr>
          <a:xfrm>
            <a:off x="960120" y="6451005"/>
            <a:ext cx="1506572" cy="26781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>
            <a:defPPr>
              <a:defRPr lang="en-US"/>
            </a:defPPr>
            <a:lvl1pPr marL="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3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48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60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72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4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960" algn="l" defTabSz="914240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9101">
              <a:spcBef>
                <a:spcPts val="0"/>
              </a:spcBef>
              <a:defRPr/>
            </a:pPr>
            <a:r>
              <a:rPr lang="en-GB" sz="1000" kern="0" dirty="0">
                <a:latin typeface="Calibri" panose="020F0502020204030204" pitchFamily="34" charset="0"/>
                <a:cs typeface="Calibri" panose="020F0502020204030204" pitchFamily="34" charset="0"/>
              </a:rPr>
              <a:t>Quelle: Wehberg 2018</a:t>
            </a:r>
          </a:p>
        </p:txBody>
      </p:sp>
      <p:grpSp>
        <p:nvGrpSpPr>
          <p:cNvPr id="7" name="Group 14">
            <a:extLst>
              <a:ext uri="{FF2B5EF4-FFF2-40B4-BE49-F238E27FC236}">
                <a16:creationId xmlns:a16="http://schemas.microsoft.com/office/drawing/2014/main" id="{2AFCA9E0-6C9D-1D7D-F029-6845C691CA7C}"/>
              </a:ext>
            </a:extLst>
          </p:cNvPr>
          <p:cNvGrpSpPr/>
          <p:nvPr/>
        </p:nvGrpSpPr>
        <p:grpSpPr>
          <a:xfrm>
            <a:off x="10451940" y="762000"/>
            <a:ext cx="1406896" cy="782245"/>
            <a:chOff x="2015376" y="1909431"/>
            <a:chExt cx="6792950" cy="3776930"/>
          </a:xfrm>
        </p:grpSpPr>
        <p:sp>
          <p:nvSpPr>
            <p:cNvPr id="8" name="Rounded Rectangle 119">
              <a:extLst>
                <a:ext uri="{FF2B5EF4-FFF2-40B4-BE49-F238E27FC236}">
                  <a16:creationId xmlns:a16="http://schemas.microsoft.com/office/drawing/2014/main" id="{1E526650-3939-3D8D-15C6-D95DAA83EF51}"/>
                </a:ext>
              </a:extLst>
            </p:cNvPr>
            <p:cNvSpPr>
              <a:spLocks/>
            </p:cNvSpPr>
            <p:nvPr/>
          </p:nvSpPr>
          <p:spPr>
            <a:xfrm>
              <a:off x="5517772" y="3880753"/>
              <a:ext cx="3290554" cy="18056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none" lIns="104400" tIns="36000" rIns="105171" bIns="52586" rtlCol="0" anchor="t"/>
            <a:lstStyle/>
            <a:p>
              <a:pPr defTabSz="182563">
                <a:defRPr/>
              </a:pPr>
              <a:endParaRPr lang="en-GB" sz="1600" kern="0" dirty="0"/>
            </a:p>
          </p:txBody>
        </p:sp>
        <p:sp>
          <p:nvSpPr>
            <p:cNvPr id="9" name="Rounded Rectangle 120">
              <a:extLst>
                <a:ext uri="{FF2B5EF4-FFF2-40B4-BE49-F238E27FC236}">
                  <a16:creationId xmlns:a16="http://schemas.microsoft.com/office/drawing/2014/main" id="{823A28A6-B0B2-C5D2-3789-2A41DF1F914E}"/>
                </a:ext>
              </a:extLst>
            </p:cNvPr>
            <p:cNvSpPr/>
            <p:nvPr/>
          </p:nvSpPr>
          <p:spPr>
            <a:xfrm>
              <a:off x="5517772" y="1909431"/>
              <a:ext cx="3290554" cy="1805608"/>
            </a:xfrm>
            <a:prstGeom prst="roundRect">
              <a:avLst/>
            </a:prstGeom>
            <a:solidFill>
              <a:schemeClr val="tx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none" lIns="579685" tIns="52586" rIns="105171" bIns="52586" rtlCol="0" anchor="t"/>
            <a:lstStyle/>
            <a:p>
              <a:pPr defTabSz="887553">
                <a:defRPr/>
              </a:pPr>
              <a:endParaRPr lang="en-GB" sz="1600" kern="0" dirty="0"/>
            </a:p>
          </p:txBody>
        </p:sp>
        <p:sp>
          <p:nvSpPr>
            <p:cNvPr id="10" name="Rounded Rectangle 121">
              <a:extLst>
                <a:ext uri="{FF2B5EF4-FFF2-40B4-BE49-F238E27FC236}">
                  <a16:creationId xmlns:a16="http://schemas.microsoft.com/office/drawing/2014/main" id="{00D96A72-3C97-523F-EF50-DEE87E6DA2CA}"/>
                </a:ext>
              </a:extLst>
            </p:cNvPr>
            <p:cNvSpPr/>
            <p:nvPr/>
          </p:nvSpPr>
          <p:spPr>
            <a:xfrm>
              <a:off x="2015377" y="1909431"/>
              <a:ext cx="3290554" cy="18056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none" lIns="105171" tIns="52586" rIns="1076557" bIns="52586" rtlCol="0" anchor="t"/>
            <a:lstStyle/>
            <a:p>
              <a:pPr defTabSz="887553">
                <a:tabLst>
                  <a:tab pos="720725" algn="l"/>
                </a:tabLst>
                <a:defRPr/>
              </a:pPr>
              <a:endParaRPr lang="en-GB" sz="1600" kern="0" dirty="0"/>
            </a:p>
          </p:txBody>
        </p:sp>
        <p:sp>
          <p:nvSpPr>
            <p:cNvPr id="11" name="Rounded Rectangle 122">
              <a:extLst>
                <a:ext uri="{FF2B5EF4-FFF2-40B4-BE49-F238E27FC236}">
                  <a16:creationId xmlns:a16="http://schemas.microsoft.com/office/drawing/2014/main" id="{076E2079-4282-9001-00AA-0E018687D31C}"/>
                </a:ext>
              </a:extLst>
            </p:cNvPr>
            <p:cNvSpPr/>
            <p:nvPr/>
          </p:nvSpPr>
          <p:spPr>
            <a:xfrm>
              <a:off x="2015376" y="3880753"/>
              <a:ext cx="3290554" cy="1805608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chemeClr val="bg1">
                  <a:lumMod val="65000"/>
                </a:schemeClr>
              </a:solidFill>
              <a:prstDash val="solid"/>
            </a:ln>
            <a:effectLst/>
          </p:spPr>
          <p:txBody>
            <a:bodyPr wrap="none" lIns="105171" tIns="52586" rIns="504000" bIns="52586" rtlCol="0" anchor="t"/>
            <a:lstStyle/>
            <a:p>
              <a:pPr defTabSz="720725">
                <a:defRPr/>
              </a:pPr>
              <a:endParaRPr lang="en-GB" sz="1600" kern="0" dirty="0"/>
            </a:p>
          </p:txBody>
        </p:sp>
        <p:sp>
          <p:nvSpPr>
            <p:cNvPr id="12" name="Circular Arrow 123">
              <a:extLst>
                <a:ext uri="{FF2B5EF4-FFF2-40B4-BE49-F238E27FC236}">
                  <a16:creationId xmlns:a16="http://schemas.microsoft.com/office/drawing/2014/main" id="{D8DBF063-053A-F35E-083D-FF811024EAF7}"/>
                </a:ext>
              </a:extLst>
            </p:cNvPr>
            <p:cNvSpPr/>
            <p:nvPr/>
          </p:nvSpPr>
          <p:spPr>
            <a:xfrm rot="18784351">
              <a:off x="4474328" y="2560587"/>
              <a:ext cx="2056921" cy="1978416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6709632"/>
                <a:gd name="adj5" fmla="val 12500"/>
              </a:avLst>
            </a:prstGeom>
            <a:solidFill>
              <a:schemeClr val="bg1"/>
            </a:solidFill>
            <a:ln w="190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171" tIns="52586" rIns="105171" bIns="52586" rtlCol="0" anchor="ctr"/>
            <a:lstStyle/>
            <a:p>
              <a:pPr algn="ctr"/>
              <a:endParaRPr lang="en-GB" sz="1600" dirty="0">
                <a:solidFill>
                  <a:schemeClr val="tx1"/>
                </a:solidFill>
                <a:latin typeface="Frutiger Next Pro Light" pitchFamily="34" charset="0"/>
              </a:endParaRPr>
            </a:p>
          </p:txBody>
        </p:sp>
      </p:grp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94B5D5B5-172E-0254-42FD-8F6A7CD43146}"/>
              </a:ext>
            </a:extLst>
          </p:cNvPr>
          <p:cNvCxnSpPr/>
          <p:nvPr/>
        </p:nvCxnSpPr>
        <p:spPr>
          <a:xfrm flipH="1">
            <a:off x="8623495" y="2982354"/>
            <a:ext cx="295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6">
            <a:extLst>
              <a:ext uri="{FF2B5EF4-FFF2-40B4-BE49-F238E27FC236}">
                <a16:creationId xmlns:a16="http://schemas.microsoft.com/office/drawing/2014/main" id="{D25996C1-34CB-CBE0-21A6-BA279A1ACCDA}"/>
              </a:ext>
            </a:extLst>
          </p:cNvPr>
          <p:cNvSpPr txBox="1"/>
          <p:nvPr/>
        </p:nvSpPr>
        <p:spPr>
          <a:xfrm>
            <a:off x="4686374" y="2639114"/>
            <a:ext cx="2813539" cy="2311819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fontAlgn="base">
              <a:spcBef>
                <a:spcPts val="300"/>
              </a:spcBef>
              <a:spcAft>
                <a:spcPct val="0"/>
              </a:spcAft>
            </a:pPr>
            <a:r>
              <a:rPr lang="de-DE" sz="2000" b="1" dirty="0">
                <a:solidFill>
                  <a:srgbClr val="C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Künstliche Intelligenz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DE" sz="2000" b="1" dirty="0">
              <a:solidFill>
                <a:srgbClr val="C00000"/>
              </a:solidFill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Große Sprachmodelle</a:t>
            </a:r>
          </a:p>
          <a:p>
            <a:pPr marL="342900" indent="-342900" fontAlgn="base">
              <a:spcBef>
                <a:spcPts val="3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„Prompten“ erfolgreicher</a:t>
            </a:r>
            <a:b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PPS und S&amp;OP-Fälle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Kontinuierliche </a:t>
            </a:r>
            <a:b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Verbesserung der Supply </a:t>
            </a:r>
            <a:b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Chain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Governance </a:t>
            </a:r>
            <a:b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</a:br>
            <a:r>
              <a:rPr lang="de-DE" sz="2000" dirty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(GMP Compliance, etc.)</a:t>
            </a:r>
          </a:p>
        </p:txBody>
      </p:sp>
      <p:cxnSp>
        <p:nvCxnSpPr>
          <p:cNvPr id="16" name="Gerade Verbindung 15">
            <a:extLst>
              <a:ext uri="{FF2B5EF4-FFF2-40B4-BE49-F238E27FC236}">
                <a16:creationId xmlns:a16="http://schemas.microsoft.com/office/drawing/2014/main" id="{D435EF06-1D4B-FEEE-AE86-EDAD0FA301DA}"/>
              </a:ext>
            </a:extLst>
          </p:cNvPr>
          <p:cNvCxnSpPr/>
          <p:nvPr/>
        </p:nvCxnSpPr>
        <p:spPr>
          <a:xfrm flipH="1">
            <a:off x="4583719" y="2980006"/>
            <a:ext cx="295108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6EDAF5D2-96B8-94E5-101A-C75E1E99FB9F}"/>
              </a:ext>
            </a:extLst>
          </p:cNvPr>
          <p:cNvCxnSpPr>
            <a:cxnSpLocks/>
          </p:cNvCxnSpPr>
          <p:nvPr/>
        </p:nvCxnSpPr>
        <p:spPr>
          <a:xfrm flipV="1">
            <a:off x="8039681" y="3444243"/>
            <a:ext cx="4691" cy="230944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Dreieck 18">
            <a:extLst>
              <a:ext uri="{FF2B5EF4-FFF2-40B4-BE49-F238E27FC236}">
                <a16:creationId xmlns:a16="http://schemas.microsoft.com/office/drawing/2014/main" id="{1610335B-8695-EC2C-D7F5-6FDF388F4FC4}"/>
              </a:ext>
            </a:extLst>
          </p:cNvPr>
          <p:cNvSpPr/>
          <p:nvPr/>
        </p:nvSpPr>
        <p:spPr>
          <a:xfrm rot="5400000">
            <a:off x="7842090" y="4528626"/>
            <a:ext cx="548640" cy="140677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888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5F5C2245-746A-170A-1832-88BBCEF995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6" y="397322"/>
            <a:ext cx="6400215" cy="15073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Mögliche </a:t>
            </a:r>
            <a:b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</a:b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Forschungsprojekte</a:t>
            </a:r>
            <a:endParaRPr kumimoji="0" lang="en-US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F0CF982-3EAA-04FB-4769-A3005934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9286" y="2437369"/>
            <a:ext cx="7076049" cy="34305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Entwicklung einer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Supply Chain Management und LLM-basierten Operations- (LLMOps) Plattform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für Life Sciences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Besonderheiten der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Supply Chain für die Gen- und Zelltherapie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Zukünftige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de-DE" altLang="de-DE" sz="20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Berufsbilder im Health Care-Sektor</a:t>
            </a: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und erforderliche Ausbildungskapazitäten </a:t>
            </a: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de-DE" altLang="de-DE" sz="20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450" indent="-171450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The Ultimate Guide To Digitizing The Shop Floor">
            <a:extLst>
              <a:ext uri="{FF2B5EF4-FFF2-40B4-BE49-F238E27FC236}">
                <a16:creationId xmlns:a16="http://schemas.microsoft.com/office/drawing/2014/main" id="{CA45C36D-2DA5-40A8-79D8-B6AC04F8F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8" r="47108"/>
          <a:stretch/>
        </p:blipFill>
        <p:spPr bwMode="auto">
          <a:xfrm>
            <a:off x="610194" y="632595"/>
            <a:ext cx="3545100" cy="5740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102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6018123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de-DE" altLang="de-DE" sz="4000" b="1" i="0" u="none" strike="noStrike" kern="1200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Literatur</a:t>
            </a:r>
            <a:endParaRPr kumimoji="0" lang="de-DE" altLang="de-DE" sz="4000" b="0" i="0" u="none" strike="noStrike" kern="1200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pic>
        <p:nvPicPr>
          <p:cNvPr id="2052" name="Picture 4" descr="Digital Supply Chains eBook v. Götz G. Wehberg | Weltbild">
            <a:extLst>
              <a:ext uri="{FF2B5EF4-FFF2-40B4-BE49-F238E27FC236}">
                <a16:creationId xmlns:a16="http://schemas.microsoft.com/office/drawing/2014/main" id="{02C84D98-E13A-19AC-E7F2-231C32E00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641" y="2112578"/>
            <a:ext cx="2037777" cy="3062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974A34B-BD67-F6BA-54F8-BA2DE44B8C63}"/>
              </a:ext>
            </a:extLst>
          </p:cNvPr>
          <p:cNvSpPr txBox="1"/>
          <p:nvPr/>
        </p:nvSpPr>
        <p:spPr>
          <a:xfrm>
            <a:off x="960119" y="5174811"/>
            <a:ext cx="142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klicke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hier</a:t>
            </a: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DB3258D9-F3EA-2156-3163-7E6D12AD89B3}"/>
              </a:ext>
            </a:extLst>
          </p:cNvPr>
          <p:cNvSpPr txBox="1"/>
          <p:nvPr/>
        </p:nvSpPr>
        <p:spPr>
          <a:xfrm>
            <a:off x="3560356" y="5174811"/>
            <a:ext cx="142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klicke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hier</a:t>
            </a: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F4A67E4-E14E-202A-5D13-BD6917E0BD9E}"/>
              </a:ext>
            </a:extLst>
          </p:cNvPr>
          <p:cNvSpPr txBox="1"/>
          <p:nvPr/>
        </p:nvSpPr>
        <p:spPr>
          <a:xfrm>
            <a:off x="6202797" y="5174811"/>
            <a:ext cx="142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klicke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hier</a:t>
            </a: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A38B67F-4281-4DB4-F3C2-FACF11F15D31}"/>
              </a:ext>
            </a:extLst>
          </p:cNvPr>
          <p:cNvSpPr txBox="1"/>
          <p:nvPr/>
        </p:nvSpPr>
        <p:spPr>
          <a:xfrm>
            <a:off x="8887442" y="5174811"/>
            <a:ext cx="14219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</a:rPr>
              <a:t>.. klicke </a:t>
            </a:r>
            <a:r>
              <a:rPr lang="de-DE" sz="2000" i="1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hier</a:t>
            </a:r>
            <a:endParaRPr lang="de-DE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4" name="Picture 2" descr="Logistiksysteme: Betriebswirtschaftliche Grundlagen">
            <a:extLst>
              <a:ext uri="{FF2B5EF4-FFF2-40B4-BE49-F238E27FC236}">
                <a16:creationId xmlns:a16="http://schemas.microsoft.com/office/drawing/2014/main" id="{02FD6E15-985E-23A3-1DFB-F666E0AA2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18" y="2116822"/>
            <a:ext cx="2185146" cy="3113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umanocracy: Creating Organizations as Amazing as the People Inside Them -  Hamel, Gary, Zanini, Michele - Amazon.de: Bücher">
            <a:extLst>
              <a:ext uri="{FF2B5EF4-FFF2-40B4-BE49-F238E27FC236}">
                <a16:creationId xmlns:a16="http://schemas.microsoft.com/office/drawing/2014/main" id="{89B7F0C8-3625-17BC-9A0C-C5D999EDFA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593" y="2112578"/>
            <a:ext cx="2034895" cy="306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Einführung in die Kybernetik: Aus dem Englischen von Jörg Adrian Huber (suhrkamp taschenbuch wissenschaft)">
            <a:extLst>
              <a:ext uri="{FF2B5EF4-FFF2-40B4-BE49-F238E27FC236}">
                <a16:creationId xmlns:a16="http://schemas.microsoft.com/office/drawing/2014/main" id="{1DBEC340-9F51-7DA2-1806-95F323D7E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442" y="2116823"/>
            <a:ext cx="1870939" cy="306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475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2228999"/>
            <a:ext cx="10167426" cy="1757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r" eaLnBrk="1" fontAlgn="base" hangingPunct="1">
              <a:spcAft>
                <a:spcPts val="600"/>
              </a:spcAft>
              <a:buClrTx/>
              <a:buSzTx/>
              <a:tabLst/>
            </a:pPr>
            <a:r>
              <a:rPr kumimoji="0" lang="en-GB" altLang="de-DE" sz="4000" b="1" i="0" u="none" strike="noStrike" kern="1200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How does biotechnology change business models in the Life Sciences Industry</a:t>
            </a:r>
          </a:p>
        </p:txBody>
      </p:sp>
      <p:sp>
        <p:nvSpPr>
          <p:cNvPr id="19" name="Rectangle 1">
            <a:extLst>
              <a:ext uri="{FF2B5EF4-FFF2-40B4-BE49-F238E27FC236}">
                <a16:creationId xmlns:a16="http://schemas.microsoft.com/office/drawing/2014/main" id="{7F2DA309-9C26-3C13-3B57-5C598005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8896" y="4377619"/>
            <a:ext cx="9868649" cy="17576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b="1" i="0" u="none" strike="noStrike" cap="none" normalizeH="0" baseline="0" dirty="0">
                <a:ln>
                  <a:noFill/>
                </a:ln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Götz G. Wehberg, PhD</a:t>
            </a: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endParaRPr kumimoji="0" lang="de-DE" altLang="de-DE" sz="200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en-GB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Lecture at Mainz University / Hub for Biotechnology</a:t>
            </a:r>
            <a:endParaRPr lang="en-GB" altLang="de-DE" sz="2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eaLnBrk="1" fontAlgn="base" hangingPunct="1">
              <a:spcBef>
                <a:spcPts val="50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0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April 2024</a:t>
            </a:r>
          </a:p>
        </p:txBody>
      </p:sp>
    </p:spTree>
    <p:extLst>
      <p:ext uri="{BB962C8B-B14F-4D97-AF65-F5344CB8AC3E}">
        <p14:creationId xmlns:p14="http://schemas.microsoft.com/office/powerpoint/2010/main" val="342603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ssenschaft forscher dna gene spirale labor biologie biologe lernen  untersuchen erbinformation vererben fortpflanzung dns sequenz genbank virus  erforschen clipart Stock-Illustration | Adobe Stock">
            <a:extLst>
              <a:ext uri="{FF2B5EF4-FFF2-40B4-BE49-F238E27FC236}">
                <a16:creationId xmlns:a16="http://schemas.microsoft.com/office/drawing/2014/main" id="{A29A7D09-1529-887D-4923-D1F21A6596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9" t="10193" r="22759" b="9148"/>
          <a:stretch/>
        </p:blipFill>
        <p:spPr bwMode="auto">
          <a:xfrm>
            <a:off x="5615339" y="2361444"/>
            <a:ext cx="1418507" cy="39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B27C1368-D6F8-FF84-B429-BE06CDC2B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19" y="315793"/>
            <a:ext cx="10125223" cy="15073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</a:pP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Biotech is facilitating personalized medicine based on massive volumes of data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02ECC7-7B93-2BEE-EB6F-7F3BAC9DEFFC}"/>
              </a:ext>
            </a:extLst>
          </p:cNvPr>
          <p:cNvSpPr txBox="1"/>
          <p:nvPr/>
        </p:nvSpPr>
        <p:spPr>
          <a:xfrm>
            <a:off x="960119" y="2366186"/>
            <a:ext cx="4939709" cy="39780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Diagnostics focused on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root causes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instead of phenomena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Individualized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prevention and treatment</a:t>
            </a:r>
            <a:b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(i.e., no stereotypical treatment of “big drawers”-diseases)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mRNA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vaccines and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CRISPR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GB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ased on genes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DNA and </a:t>
            </a:r>
            <a:r>
              <a:rPr lang="en-GB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genome</a:t>
            </a:r>
            <a:r>
              <a:rPr lang="en-GB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thus </a:t>
            </a:r>
            <a:r>
              <a:rPr lang="en-GB" sz="2000" b="1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precise </a:t>
            </a:r>
            <a:r>
              <a:rPr lang="en-GB" sz="2000" i="0" u="none" strike="noStrike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(i.e., beyond the chemical elements of the periodic table)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Lower cost support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affordability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for global population and health equity</a:t>
            </a:r>
            <a:endParaRPr lang="en-GB" sz="20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0FA5A50-F163-FE82-B3F0-69FDCD716157}"/>
              </a:ext>
            </a:extLst>
          </p:cNvPr>
          <p:cNvGrpSpPr/>
          <p:nvPr/>
        </p:nvGrpSpPr>
        <p:grpSpPr>
          <a:xfrm>
            <a:off x="960119" y="1896155"/>
            <a:ext cx="10404235" cy="394672"/>
            <a:chOff x="4645950" y="1896155"/>
            <a:chExt cx="6718404" cy="394672"/>
          </a:xfrm>
        </p:grpSpPr>
        <p:sp>
          <p:nvSpPr>
            <p:cNvPr id="2" name="Eingebuchteter Richtungspfeil 1">
              <a:extLst>
                <a:ext uri="{FF2B5EF4-FFF2-40B4-BE49-F238E27FC236}">
                  <a16:creationId xmlns:a16="http://schemas.microsoft.com/office/drawing/2014/main" id="{54E3B137-AD59-EF58-E54C-BC24E7D4B5A2}"/>
                </a:ext>
              </a:extLst>
            </p:cNvPr>
            <p:cNvSpPr/>
            <p:nvPr/>
          </p:nvSpPr>
          <p:spPr>
            <a:xfrm>
              <a:off x="4645950" y="1898503"/>
              <a:ext cx="3287918" cy="392324"/>
            </a:xfrm>
            <a:prstGeom prst="chevr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Biomedicine</a:t>
              </a:r>
              <a:endParaRPr lang="en-GB" sz="2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8" name="Gerade Verbindung 7">
              <a:extLst>
                <a:ext uri="{FF2B5EF4-FFF2-40B4-BE49-F238E27FC236}">
                  <a16:creationId xmlns:a16="http://schemas.microsoft.com/office/drawing/2014/main" id="{9E9BC062-4350-9D36-71B3-11F382839CDD}"/>
                </a:ext>
              </a:extLst>
            </p:cNvPr>
            <p:cNvCxnSpPr>
              <a:cxnSpLocks/>
            </p:cNvCxnSpPr>
            <p:nvPr/>
          </p:nvCxnSpPr>
          <p:spPr>
            <a:xfrm>
              <a:off x="4744113" y="2285381"/>
              <a:ext cx="3091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ingebuchteter Richtungspfeil 8">
              <a:extLst>
                <a:ext uri="{FF2B5EF4-FFF2-40B4-BE49-F238E27FC236}">
                  <a16:creationId xmlns:a16="http://schemas.microsoft.com/office/drawing/2014/main" id="{0EA885B0-3A4E-DC6F-BE78-C3313201435A}"/>
                </a:ext>
              </a:extLst>
            </p:cNvPr>
            <p:cNvSpPr/>
            <p:nvPr/>
          </p:nvSpPr>
          <p:spPr>
            <a:xfrm>
              <a:off x="8370925" y="1896155"/>
              <a:ext cx="2895266" cy="392324"/>
            </a:xfrm>
            <a:prstGeom prst="chevron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Data volumes </a:t>
              </a:r>
              <a:r>
                <a:rPr lang="en-GB" sz="2000" dirty="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(of one human)</a:t>
              </a:r>
              <a:endParaRPr lang="en-GB" sz="2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1" name="Gerade Verbindung 10">
              <a:extLst>
                <a:ext uri="{FF2B5EF4-FFF2-40B4-BE49-F238E27FC236}">
                  <a16:creationId xmlns:a16="http://schemas.microsoft.com/office/drawing/2014/main" id="{465ACFFC-7A2B-21BC-1B50-D7EDD6999562}"/>
                </a:ext>
              </a:extLst>
            </p:cNvPr>
            <p:cNvCxnSpPr>
              <a:cxnSpLocks/>
            </p:cNvCxnSpPr>
            <p:nvPr/>
          </p:nvCxnSpPr>
          <p:spPr>
            <a:xfrm>
              <a:off x="8272762" y="2283033"/>
              <a:ext cx="3091592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feld 12">
            <a:extLst>
              <a:ext uri="{FF2B5EF4-FFF2-40B4-BE49-F238E27FC236}">
                <a16:creationId xmlns:a16="http://schemas.microsoft.com/office/drawing/2014/main" id="{AEB0D3FC-82A1-3154-638C-4F28FFCE2D14}"/>
              </a:ext>
            </a:extLst>
          </p:cNvPr>
          <p:cNvSpPr txBox="1"/>
          <p:nvPr/>
        </p:nvSpPr>
        <p:spPr>
          <a:xfrm>
            <a:off x="6576662" y="2366186"/>
            <a:ext cx="4939709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 mature human being comprises of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30 trillion cells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Cell types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are estimated to range 200 – 300 major categories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 helps to guide development and function of all these cells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There are 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6 billion base pairs of DNA</a:t>
            </a:r>
          </a:p>
          <a:p>
            <a:pPr marL="342900" indent="-34290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GB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Data analytics and AI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is becoming a key facilitator for biomedicine</a:t>
            </a:r>
          </a:p>
          <a:p>
            <a:pPr marL="342900" indent="-342900">
              <a:spcBef>
                <a:spcPts val="300"/>
              </a:spcBef>
              <a:buFont typeface="Wingdings" pitchFamily="2" charset="2"/>
              <a:buChar char="Ø"/>
            </a:pP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Future business models </a:t>
            </a: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in biomedicine are</a:t>
            </a:r>
            <a:r>
              <a:rPr lang="en-GB" sz="2000" b="1" dirty="0">
                <a:latin typeface="Calibri" panose="020F0502020204030204" pitchFamily="34" charset="0"/>
                <a:cs typeface="Calibri" panose="020F0502020204030204" pitchFamily="34" charset="0"/>
              </a:rPr>
              <a:t> patient- and data-centric</a:t>
            </a:r>
          </a:p>
        </p:txBody>
      </p:sp>
    </p:spTree>
    <p:extLst>
      <p:ext uri="{BB962C8B-B14F-4D97-AF65-F5344CB8AC3E}">
        <p14:creationId xmlns:p14="http://schemas.microsoft.com/office/powerpoint/2010/main" val="2804627896"/>
      </p:ext>
    </p:extLst>
  </p:cSld>
  <p:clrMapOvr>
    <a:masterClrMapping/>
  </p:clrMapOvr>
</p:sld>
</file>

<file path=ppt/theme/theme1.xml><?xml version="1.0" encoding="utf-8"?>
<a:theme xmlns:a="http://schemas.openxmlformats.org/drawingml/2006/main" name="MarrakeshVTI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Goudy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rrakeshVTI" id="{DCD97A9B-DAE4-42FA-B2F9-0A5C34F43D6C}" vid="{A7163F41-974B-4A88-831F-D9DFFFE40CE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707</Words>
  <Application>Microsoft Macintosh PowerPoint</Application>
  <PresentationFormat>Breitbild</PresentationFormat>
  <Paragraphs>148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Frutiger Next Pro Light</vt:lpstr>
      <vt:lpstr>Goudy Old Style</vt:lpstr>
      <vt:lpstr>Times New Roman</vt:lpstr>
      <vt:lpstr>Wingdings</vt:lpstr>
      <vt:lpstr>MarrakeshVTI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Götz Wehberg</dc:creator>
  <cp:lastModifiedBy>Götz Wehberg</cp:lastModifiedBy>
  <cp:revision>110</cp:revision>
  <dcterms:created xsi:type="dcterms:W3CDTF">2024-03-04T09:01:08Z</dcterms:created>
  <dcterms:modified xsi:type="dcterms:W3CDTF">2024-04-18T10:01:51Z</dcterms:modified>
</cp:coreProperties>
</file>